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sldIdLst>
    <p:sldId id="269" r:id="rId2"/>
    <p:sldId id="268" r:id="rId3"/>
    <p:sldId id="266" r:id="rId4"/>
    <p:sldId id="283" r:id="rId5"/>
    <p:sldId id="278" r:id="rId6"/>
    <p:sldId id="271" r:id="rId7"/>
    <p:sldId id="284" r:id="rId8"/>
    <p:sldId id="280" r:id="rId9"/>
    <p:sldId id="286" r:id="rId10"/>
    <p:sldId id="282" r:id="rId11"/>
    <p:sldId id="28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iffith,Casey Todd" initials="GT" lastIdx="1" clrIdx="0">
    <p:extLst>
      <p:ext uri="{19B8F6BF-5375-455C-9EA6-DF929625EA0E}">
        <p15:presenceInfo xmlns:p15="http://schemas.microsoft.com/office/powerpoint/2012/main" userId="S::lilgriff@ufl.edu::009216cc-1eba-4c69-adc0-01c8cee2fe6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1A5"/>
    <a:srgbClr val="F3702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00"/>
    <p:restoredTop sz="94650"/>
  </p:normalViewPr>
  <p:slideViewPr>
    <p:cSldViewPr snapToGrid="0" snapToObjects="1">
      <p:cViewPr varScale="1">
        <p:scale>
          <a:sx n="108" d="100"/>
          <a:sy n="108" d="100"/>
        </p:scale>
        <p:origin x="181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2BC2E7-7EF3-AA42-8E34-11D1AB0DB1E2}" type="datetimeFigureOut">
              <a:rPr lang="en-US" smtClean="0"/>
              <a:t>6/23/2021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D6CD99-D899-354E-B09E-60AE4B35F842}" type="slidenum">
              <a:rPr lang="en-US" smtClean="0"/>
              <a:t>‹#›</a:t>
            </a:fld>
            <a:endParaRPr lang="en-US"/>
          </a:p>
        </p:txBody>
      </p:sp>
    </p:spTree>
    <p:extLst>
      <p:ext uri="{BB962C8B-B14F-4D97-AF65-F5344CB8AC3E}">
        <p14:creationId xmlns:p14="http://schemas.microsoft.com/office/powerpoint/2010/main" val="2006763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AF630C-3D26-3945-B70F-74B92AAB63CC}"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CCB9C3-2961-A14E-B18F-BA1DAA67F296}" type="slidenum">
              <a:rPr lang="en-US" smtClean="0"/>
              <a:t>‹#›</a:t>
            </a:fld>
            <a:endParaRPr lang="en-US"/>
          </a:p>
        </p:txBody>
      </p:sp>
    </p:spTree>
    <p:extLst>
      <p:ext uri="{BB962C8B-B14F-4D97-AF65-F5344CB8AC3E}">
        <p14:creationId xmlns:p14="http://schemas.microsoft.com/office/powerpoint/2010/main" val="901840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AF630C-3D26-3945-B70F-74B92AAB63CC}"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CCB9C3-2961-A14E-B18F-BA1DAA67F296}" type="slidenum">
              <a:rPr lang="en-US" smtClean="0"/>
              <a:t>‹#›</a:t>
            </a:fld>
            <a:endParaRPr lang="en-US"/>
          </a:p>
        </p:txBody>
      </p:sp>
    </p:spTree>
    <p:extLst>
      <p:ext uri="{BB962C8B-B14F-4D97-AF65-F5344CB8AC3E}">
        <p14:creationId xmlns:p14="http://schemas.microsoft.com/office/powerpoint/2010/main" val="1705009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AF630C-3D26-3945-B70F-74B92AAB63CC}"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CCB9C3-2961-A14E-B18F-BA1DAA67F296}" type="slidenum">
              <a:rPr lang="en-US" smtClean="0"/>
              <a:t>‹#›</a:t>
            </a:fld>
            <a:endParaRPr lang="en-US"/>
          </a:p>
        </p:txBody>
      </p:sp>
    </p:spTree>
    <p:extLst>
      <p:ext uri="{BB962C8B-B14F-4D97-AF65-F5344CB8AC3E}">
        <p14:creationId xmlns:p14="http://schemas.microsoft.com/office/powerpoint/2010/main" val="65099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AF630C-3D26-3945-B70F-74B92AAB63CC}"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CCB9C3-2961-A14E-B18F-BA1DAA67F296}" type="slidenum">
              <a:rPr lang="en-US" smtClean="0"/>
              <a:t>‹#›</a:t>
            </a:fld>
            <a:endParaRPr lang="en-US"/>
          </a:p>
        </p:txBody>
      </p:sp>
    </p:spTree>
    <p:extLst>
      <p:ext uri="{BB962C8B-B14F-4D97-AF65-F5344CB8AC3E}">
        <p14:creationId xmlns:p14="http://schemas.microsoft.com/office/powerpoint/2010/main" val="286391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AF630C-3D26-3945-B70F-74B92AAB63CC}"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CCB9C3-2961-A14E-B18F-BA1DAA67F296}" type="slidenum">
              <a:rPr lang="en-US" smtClean="0"/>
              <a:t>‹#›</a:t>
            </a:fld>
            <a:endParaRPr lang="en-US"/>
          </a:p>
        </p:txBody>
      </p:sp>
    </p:spTree>
    <p:extLst>
      <p:ext uri="{BB962C8B-B14F-4D97-AF65-F5344CB8AC3E}">
        <p14:creationId xmlns:p14="http://schemas.microsoft.com/office/powerpoint/2010/main" val="878297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AF630C-3D26-3945-B70F-74B92AAB63CC}" type="datetimeFigureOut">
              <a:rPr lang="en-US" smtClean="0"/>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CCB9C3-2961-A14E-B18F-BA1DAA67F296}" type="slidenum">
              <a:rPr lang="en-US" smtClean="0"/>
              <a:t>‹#›</a:t>
            </a:fld>
            <a:endParaRPr lang="en-US"/>
          </a:p>
        </p:txBody>
      </p:sp>
    </p:spTree>
    <p:extLst>
      <p:ext uri="{BB962C8B-B14F-4D97-AF65-F5344CB8AC3E}">
        <p14:creationId xmlns:p14="http://schemas.microsoft.com/office/powerpoint/2010/main" val="1895615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0AF630C-3D26-3945-B70F-74B92AAB63CC}" type="datetimeFigureOut">
              <a:rPr lang="en-US" smtClean="0"/>
              <a:t>6/23/2021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CCB9C3-2961-A14E-B18F-BA1DAA67F296}" type="slidenum">
              <a:rPr lang="en-US" smtClean="0"/>
              <a:t>‹#›</a:t>
            </a:fld>
            <a:endParaRPr lang="en-US"/>
          </a:p>
        </p:txBody>
      </p:sp>
    </p:spTree>
    <p:extLst>
      <p:ext uri="{BB962C8B-B14F-4D97-AF65-F5344CB8AC3E}">
        <p14:creationId xmlns:p14="http://schemas.microsoft.com/office/powerpoint/2010/main" val="1688141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AF630C-3D26-3945-B70F-74B92AAB63CC}" type="datetimeFigureOut">
              <a:rPr lang="en-US" smtClean="0"/>
              <a:t>6/23/2021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CCB9C3-2961-A14E-B18F-BA1DAA67F296}" type="slidenum">
              <a:rPr lang="en-US" smtClean="0"/>
              <a:t>‹#›</a:t>
            </a:fld>
            <a:endParaRPr lang="en-US"/>
          </a:p>
        </p:txBody>
      </p:sp>
    </p:spTree>
    <p:extLst>
      <p:ext uri="{BB962C8B-B14F-4D97-AF65-F5344CB8AC3E}">
        <p14:creationId xmlns:p14="http://schemas.microsoft.com/office/powerpoint/2010/main" val="37926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AF630C-3D26-3945-B70F-74B92AAB63CC}" type="datetimeFigureOut">
              <a:rPr lang="en-US" smtClean="0"/>
              <a:t>6/23/2021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CCB9C3-2961-A14E-B18F-BA1DAA67F296}" type="slidenum">
              <a:rPr lang="en-US" smtClean="0"/>
              <a:t>‹#›</a:t>
            </a:fld>
            <a:endParaRPr lang="en-US"/>
          </a:p>
        </p:txBody>
      </p:sp>
    </p:spTree>
    <p:extLst>
      <p:ext uri="{BB962C8B-B14F-4D97-AF65-F5344CB8AC3E}">
        <p14:creationId xmlns:p14="http://schemas.microsoft.com/office/powerpoint/2010/main" val="1783425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AF630C-3D26-3945-B70F-74B92AAB63CC}" type="datetimeFigureOut">
              <a:rPr lang="en-US" smtClean="0"/>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CCB9C3-2961-A14E-B18F-BA1DAA67F296}" type="slidenum">
              <a:rPr lang="en-US" smtClean="0"/>
              <a:t>‹#›</a:t>
            </a:fld>
            <a:endParaRPr lang="en-US"/>
          </a:p>
        </p:txBody>
      </p:sp>
    </p:spTree>
    <p:extLst>
      <p:ext uri="{BB962C8B-B14F-4D97-AF65-F5344CB8AC3E}">
        <p14:creationId xmlns:p14="http://schemas.microsoft.com/office/powerpoint/2010/main" val="1599386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AF630C-3D26-3945-B70F-74B92AAB63CC}" type="datetimeFigureOut">
              <a:rPr lang="en-US" smtClean="0"/>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CCB9C3-2961-A14E-B18F-BA1DAA67F296}" type="slidenum">
              <a:rPr lang="en-US" smtClean="0"/>
              <a:t>‹#›</a:t>
            </a:fld>
            <a:endParaRPr lang="en-US"/>
          </a:p>
        </p:txBody>
      </p:sp>
    </p:spTree>
    <p:extLst>
      <p:ext uri="{BB962C8B-B14F-4D97-AF65-F5344CB8AC3E}">
        <p14:creationId xmlns:p14="http://schemas.microsoft.com/office/powerpoint/2010/main" val="830499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AF630C-3D26-3945-B70F-74B92AAB63CC}" type="datetimeFigureOut">
              <a:rPr lang="en-US" smtClean="0"/>
              <a:t>6/23/2021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CCB9C3-2961-A14E-B18F-BA1DAA67F296}" type="slidenum">
              <a:rPr lang="en-US" smtClean="0"/>
              <a:t>‹#›</a:t>
            </a:fld>
            <a:endParaRPr lang="en-US"/>
          </a:p>
        </p:txBody>
      </p:sp>
    </p:spTree>
    <p:extLst>
      <p:ext uri="{BB962C8B-B14F-4D97-AF65-F5344CB8AC3E}">
        <p14:creationId xmlns:p14="http://schemas.microsoft.com/office/powerpoint/2010/main" val="1463311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secure.aa.ufl.edu/Approval/reports/14411"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approval.ufl.edu/start-new-request/"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s://approval.ufl.edu/start-new-request/"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hyperlink" Target="http://approval.ufl.edu/Help/Definitions/#CIP_Code" TargetMode="External"/><Relationship Id="rId2" Type="http://schemas.openxmlformats.org/officeDocument/2006/relationships/image" Target="../media/image7.jp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assessment.aa.ufl.edu/academic-assessment/"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7884" y="0"/>
            <a:ext cx="12198349" cy="6858000"/>
          </a:xfrm>
          <a:prstGeom prst="rect">
            <a:avLst/>
          </a:prstGeom>
        </p:spPr>
      </p:pic>
      <p:sp>
        <p:nvSpPr>
          <p:cNvPr id="9" name="TextBox 8"/>
          <p:cNvSpPr txBox="1"/>
          <p:nvPr/>
        </p:nvSpPr>
        <p:spPr>
          <a:xfrm>
            <a:off x="522391" y="1018132"/>
            <a:ext cx="6619965" cy="1084784"/>
          </a:xfrm>
          <a:prstGeom prst="rect">
            <a:avLst/>
          </a:prstGeom>
          <a:noFill/>
        </p:spPr>
        <p:txBody>
          <a:bodyPr wrap="square" rtlCol="0">
            <a:spAutoFit/>
          </a:bodyPr>
          <a:lstStyle/>
          <a:p>
            <a:pPr>
              <a:lnSpc>
                <a:spcPts val="3750"/>
              </a:lnSpc>
            </a:pPr>
            <a:r>
              <a:rPr lang="en-US" sz="4125" b="1" dirty="0">
                <a:solidFill>
                  <a:schemeClr val="bg1"/>
                </a:solidFill>
                <a:latin typeface="Gentona SemiBold" charset="0"/>
                <a:ea typeface="Gentona SemiBold" charset="0"/>
                <a:cs typeface="Gentona SemiBold" charset="0"/>
              </a:rPr>
              <a:t>Academic Approval </a:t>
            </a:r>
          </a:p>
          <a:p>
            <a:pPr>
              <a:lnSpc>
                <a:spcPts val="3750"/>
              </a:lnSpc>
            </a:pPr>
            <a:r>
              <a:rPr lang="en-US" sz="4125" b="1" dirty="0">
                <a:solidFill>
                  <a:schemeClr val="bg1"/>
                </a:solidFill>
                <a:latin typeface="Gentona SemiBold" charset="0"/>
                <a:ea typeface="Gentona SemiBold" charset="0"/>
                <a:cs typeface="Gentona SemiBold" charset="0"/>
              </a:rPr>
              <a:t>Tracking System</a:t>
            </a:r>
            <a:endParaRPr lang="en-US" sz="6675" b="1" dirty="0">
              <a:solidFill>
                <a:schemeClr val="bg1"/>
              </a:solidFill>
              <a:latin typeface="Gentona SemiBold" charset="0"/>
              <a:ea typeface="Gentona SemiBold" charset="0"/>
              <a:cs typeface="Gentona SemiBold" charset="0"/>
            </a:endParaRPr>
          </a:p>
        </p:txBody>
      </p:sp>
      <p:sp>
        <p:nvSpPr>
          <p:cNvPr id="11" name="TextBox 10"/>
          <p:cNvSpPr txBox="1"/>
          <p:nvPr/>
        </p:nvSpPr>
        <p:spPr>
          <a:xfrm>
            <a:off x="522391" y="2672006"/>
            <a:ext cx="7929738" cy="646331"/>
          </a:xfrm>
          <a:prstGeom prst="rect">
            <a:avLst/>
          </a:prstGeom>
          <a:noFill/>
        </p:spPr>
        <p:txBody>
          <a:bodyPr wrap="square" rtlCol="0">
            <a:spAutoFit/>
          </a:bodyPr>
          <a:lstStyle/>
          <a:p>
            <a:r>
              <a:rPr lang="en-US" sz="1200" b="1" dirty="0">
                <a:solidFill>
                  <a:schemeClr val="bg1"/>
                </a:solidFill>
                <a:latin typeface="Gentona SemiBold" charset="0"/>
                <a:ea typeface="Gentona SemiBold" charset="0"/>
                <a:cs typeface="Gentona SemiBold" charset="0"/>
              </a:rPr>
              <a:t>Casey T. Griffith</a:t>
            </a:r>
          </a:p>
          <a:p>
            <a:r>
              <a:rPr lang="en-US" sz="1200" dirty="0">
                <a:solidFill>
                  <a:schemeClr val="bg1"/>
                </a:solidFill>
                <a:effectLst/>
                <a:latin typeface="Calibri" panose="020F0502020204030204" pitchFamily="34" charset="0"/>
                <a:ea typeface="Calibri" panose="020F0502020204030204" pitchFamily="34" charset="0"/>
              </a:rPr>
              <a:t>Assistant Director of Curriculum and Academic Policy</a:t>
            </a:r>
            <a:br>
              <a:rPr lang="en-US" sz="1200" dirty="0">
                <a:solidFill>
                  <a:schemeClr val="bg1"/>
                </a:solidFill>
                <a:effectLst/>
                <a:latin typeface="Calibri" panose="020F0502020204030204" pitchFamily="34" charset="0"/>
                <a:ea typeface="Calibri" panose="020F0502020204030204" pitchFamily="34" charset="0"/>
              </a:rPr>
            </a:br>
            <a:r>
              <a:rPr lang="en-US" sz="1200" dirty="0">
                <a:solidFill>
                  <a:schemeClr val="bg1"/>
                </a:solidFill>
                <a:effectLst/>
                <a:latin typeface="Calibri" panose="020F0502020204030204" pitchFamily="34" charset="0"/>
                <a:ea typeface="Calibri" panose="020F0502020204030204" pitchFamily="34" charset="0"/>
              </a:rPr>
              <a:t>Office of Undergraduate Affairs</a:t>
            </a:r>
            <a:endParaRPr lang="en-US" sz="1200" b="1" dirty="0">
              <a:solidFill>
                <a:schemeClr val="bg1"/>
              </a:solidFill>
              <a:latin typeface="Gentona SemiBold" charset="0"/>
              <a:ea typeface="Gentona SemiBold" charset="0"/>
              <a:cs typeface="Gentona SemiBold" charset="0"/>
            </a:endParaRPr>
          </a:p>
        </p:txBody>
      </p:sp>
    </p:spTree>
    <p:extLst>
      <p:ext uri="{BB962C8B-B14F-4D97-AF65-F5344CB8AC3E}">
        <p14:creationId xmlns:p14="http://schemas.microsoft.com/office/powerpoint/2010/main" val="1818012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alphaModFix amt="50000"/>
            <a:extLst>
              <a:ext uri="{28A0092B-C50C-407E-A947-70E740481C1C}">
                <a14:useLocalDpi xmlns:a14="http://schemas.microsoft.com/office/drawing/2010/main"/>
              </a:ext>
            </a:extLst>
          </a:blip>
          <a:stretch>
            <a:fillRect/>
          </a:stretch>
        </p:blipFill>
        <p:spPr>
          <a:xfrm>
            <a:off x="-1735012" y="-78940"/>
            <a:ext cx="12454226" cy="7015880"/>
          </a:xfrm>
          <a:prstGeom prst="rect">
            <a:avLst/>
          </a:prstGeom>
        </p:spPr>
      </p:pic>
      <p:sp>
        <p:nvSpPr>
          <p:cNvPr id="6" name="TextBox 5"/>
          <p:cNvSpPr txBox="1"/>
          <p:nvPr/>
        </p:nvSpPr>
        <p:spPr>
          <a:xfrm>
            <a:off x="1628078" y="444872"/>
            <a:ext cx="5887844" cy="242374"/>
          </a:xfrm>
          <a:prstGeom prst="rect">
            <a:avLst/>
          </a:prstGeom>
          <a:noFill/>
        </p:spPr>
        <p:txBody>
          <a:bodyPr wrap="square" rtlCol="0">
            <a:spAutoFit/>
          </a:bodyPr>
          <a:lstStyle/>
          <a:p>
            <a:pPr algn="ctr"/>
            <a:r>
              <a:rPr lang="en-US" sz="975" b="1" spc="255" dirty="0">
                <a:solidFill>
                  <a:srgbClr val="0021A5"/>
                </a:solidFill>
                <a:latin typeface="Gentona SemiBold" charset="0"/>
                <a:ea typeface="Gentona SemiBold" charset="0"/>
                <a:cs typeface="Gentona SemiBold" charset="0"/>
              </a:rPr>
              <a:t>New Concentration Requests</a:t>
            </a:r>
          </a:p>
        </p:txBody>
      </p:sp>
      <p:sp>
        <p:nvSpPr>
          <p:cNvPr id="7" name="TextBox 6"/>
          <p:cNvSpPr txBox="1"/>
          <p:nvPr/>
        </p:nvSpPr>
        <p:spPr>
          <a:xfrm>
            <a:off x="522392" y="1015604"/>
            <a:ext cx="5887844" cy="334707"/>
          </a:xfrm>
          <a:prstGeom prst="rect">
            <a:avLst/>
          </a:prstGeom>
          <a:noFill/>
        </p:spPr>
        <p:txBody>
          <a:bodyPr wrap="square" rtlCol="0">
            <a:spAutoFit/>
          </a:bodyPr>
          <a:lstStyle/>
          <a:p>
            <a:r>
              <a:rPr lang="en-US" sz="1575" b="1" dirty="0">
                <a:solidFill>
                  <a:srgbClr val="F37021"/>
                </a:solidFill>
                <a:latin typeface="Gentona SemiBold" charset="0"/>
                <a:ea typeface="Gentona SemiBold" charset="0"/>
                <a:cs typeface="Gentona SemiBold" charset="0"/>
              </a:rPr>
              <a:t>Example of New Concentration Request: Doctor of Athletic Training</a:t>
            </a:r>
          </a:p>
        </p:txBody>
      </p:sp>
      <p:cxnSp>
        <p:nvCxnSpPr>
          <p:cNvPr id="9" name="Straight Connector 8"/>
          <p:cNvCxnSpPr/>
          <p:nvPr/>
        </p:nvCxnSpPr>
        <p:spPr>
          <a:xfrm>
            <a:off x="-44605" y="1513561"/>
            <a:ext cx="3378820" cy="0"/>
          </a:xfrm>
          <a:prstGeom prst="line">
            <a:avLst/>
          </a:prstGeom>
          <a:ln w="12700">
            <a:solidFill>
              <a:srgbClr val="F37021"/>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7888009" y="-99021"/>
            <a:ext cx="590306" cy="665080"/>
          </a:xfrm>
          <a:prstGeom prst="rect">
            <a:avLst/>
          </a:prstGeom>
          <a:solidFill>
            <a:srgbClr val="F370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15" name="Picture 1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7997768" y="203380"/>
            <a:ext cx="356938" cy="241310"/>
          </a:xfrm>
          <a:prstGeom prst="rect">
            <a:avLst/>
          </a:prstGeom>
        </p:spPr>
      </p:pic>
      <p:sp>
        <p:nvSpPr>
          <p:cNvPr id="11" name="TextBox 10">
            <a:extLst>
              <a:ext uri="{FF2B5EF4-FFF2-40B4-BE49-F238E27FC236}">
                <a16:creationId xmlns:a16="http://schemas.microsoft.com/office/drawing/2014/main" id="{0696103B-F62D-4EC6-B7DA-06BE8646DC44}"/>
              </a:ext>
            </a:extLst>
          </p:cNvPr>
          <p:cNvSpPr txBox="1"/>
          <p:nvPr/>
        </p:nvSpPr>
        <p:spPr>
          <a:xfrm>
            <a:off x="522392" y="1507839"/>
            <a:ext cx="6291072" cy="307777"/>
          </a:xfrm>
          <a:prstGeom prst="rect">
            <a:avLst/>
          </a:prstGeom>
          <a:noFill/>
        </p:spPr>
        <p:txBody>
          <a:bodyPr wrap="square">
            <a:spAutoFit/>
          </a:bodyPr>
          <a:lstStyle/>
          <a:p>
            <a:r>
              <a:rPr lang="en-US" sz="1400" dirty="0"/>
              <a:t>Request link: </a:t>
            </a:r>
            <a:r>
              <a:rPr lang="en-US" sz="1400" dirty="0">
                <a:hlinkClick r:id="rId4"/>
              </a:rPr>
              <a:t>https://secure.aa.ufl.edu/Approval/reports/14411</a:t>
            </a:r>
            <a:r>
              <a:rPr lang="en-US" sz="1400" dirty="0"/>
              <a:t>  </a:t>
            </a:r>
          </a:p>
        </p:txBody>
      </p:sp>
      <p:sp>
        <p:nvSpPr>
          <p:cNvPr id="5" name="TextBox 4">
            <a:extLst>
              <a:ext uri="{FF2B5EF4-FFF2-40B4-BE49-F238E27FC236}">
                <a16:creationId xmlns:a16="http://schemas.microsoft.com/office/drawing/2014/main" id="{C3300156-6737-4EBE-AC38-527D3E1E2AEC}"/>
              </a:ext>
            </a:extLst>
          </p:cNvPr>
          <p:cNvSpPr txBox="1"/>
          <p:nvPr/>
        </p:nvSpPr>
        <p:spPr>
          <a:xfrm>
            <a:off x="1197864" y="2130552"/>
            <a:ext cx="7280451" cy="1200329"/>
          </a:xfrm>
          <a:prstGeom prst="rect">
            <a:avLst/>
          </a:prstGeom>
          <a:noFill/>
        </p:spPr>
        <p:txBody>
          <a:bodyPr wrap="square" rtlCol="0">
            <a:spAutoFit/>
          </a:bodyPr>
          <a:lstStyle/>
          <a:p>
            <a:pPr marL="285750" indent="-285750">
              <a:buFont typeface="Arial" panose="020B0604020202020204" pitchFamily="34" charset="0"/>
              <a:buChar char="•"/>
            </a:pPr>
            <a:r>
              <a:rPr lang="en-US" dirty="0"/>
              <a:t>Submitted to Approval System: </a:t>
            </a:r>
            <a:r>
              <a:rPr lang="en-US" dirty="0">
                <a:highlight>
                  <a:srgbClr val="FFFF00"/>
                </a:highlight>
              </a:rPr>
              <a:t>November 2019</a:t>
            </a:r>
          </a:p>
          <a:p>
            <a:pPr marL="285750" indent="-285750">
              <a:buFont typeface="Arial" panose="020B0604020202020204" pitchFamily="34" charset="0"/>
              <a:buChar char="•"/>
            </a:pPr>
            <a:r>
              <a:rPr lang="en-US" dirty="0"/>
              <a:t>Approved by UCC: December 2019</a:t>
            </a:r>
          </a:p>
          <a:p>
            <a:pPr marL="285750" indent="-285750">
              <a:buFont typeface="Arial" panose="020B0604020202020204" pitchFamily="34" charset="0"/>
              <a:buChar char="•"/>
            </a:pPr>
            <a:r>
              <a:rPr lang="en-US" dirty="0"/>
              <a:t>Concentration Created by Registrar: December 2019</a:t>
            </a:r>
          </a:p>
          <a:p>
            <a:pPr marL="285750" indent="-285750">
              <a:buFont typeface="Arial" panose="020B0604020202020204" pitchFamily="34" charset="0"/>
              <a:buChar char="•"/>
            </a:pPr>
            <a:r>
              <a:rPr lang="en-US" dirty="0"/>
              <a:t>Final Approval Notifications: </a:t>
            </a:r>
            <a:r>
              <a:rPr lang="en-US" dirty="0">
                <a:highlight>
                  <a:srgbClr val="FFFF00"/>
                </a:highlight>
              </a:rPr>
              <a:t>May 2020</a:t>
            </a:r>
          </a:p>
        </p:txBody>
      </p:sp>
    </p:spTree>
    <p:extLst>
      <p:ext uri="{BB962C8B-B14F-4D97-AF65-F5344CB8AC3E}">
        <p14:creationId xmlns:p14="http://schemas.microsoft.com/office/powerpoint/2010/main" val="4026179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alphaModFix amt="50000"/>
            <a:extLst>
              <a:ext uri="{28A0092B-C50C-407E-A947-70E740481C1C}">
                <a14:useLocalDpi xmlns:a14="http://schemas.microsoft.com/office/drawing/2010/main"/>
              </a:ext>
            </a:extLst>
          </a:blip>
          <a:stretch>
            <a:fillRect/>
          </a:stretch>
        </p:blipFill>
        <p:spPr>
          <a:xfrm>
            <a:off x="-1735012" y="-78940"/>
            <a:ext cx="12454226" cy="7015880"/>
          </a:xfrm>
          <a:prstGeom prst="rect">
            <a:avLst/>
          </a:prstGeom>
        </p:spPr>
      </p:pic>
      <p:sp>
        <p:nvSpPr>
          <p:cNvPr id="6" name="TextBox 5"/>
          <p:cNvSpPr txBox="1"/>
          <p:nvPr/>
        </p:nvSpPr>
        <p:spPr>
          <a:xfrm>
            <a:off x="1628078" y="444872"/>
            <a:ext cx="5887844" cy="242374"/>
          </a:xfrm>
          <a:prstGeom prst="rect">
            <a:avLst/>
          </a:prstGeom>
          <a:noFill/>
        </p:spPr>
        <p:txBody>
          <a:bodyPr wrap="square" rtlCol="0">
            <a:spAutoFit/>
          </a:bodyPr>
          <a:lstStyle/>
          <a:p>
            <a:pPr algn="ctr"/>
            <a:r>
              <a:rPr lang="en-US" sz="975" b="1" spc="255" dirty="0">
                <a:solidFill>
                  <a:srgbClr val="0021A5"/>
                </a:solidFill>
                <a:latin typeface="Gentona SemiBold" charset="0"/>
                <a:ea typeface="Gentona SemiBold" charset="0"/>
                <a:cs typeface="Gentona SemiBold" charset="0"/>
              </a:rPr>
              <a:t>Teach Out Plans</a:t>
            </a:r>
          </a:p>
        </p:txBody>
      </p:sp>
      <p:sp>
        <p:nvSpPr>
          <p:cNvPr id="7" name="TextBox 6"/>
          <p:cNvSpPr txBox="1"/>
          <p:nvPr/>
        </p:nvSpPr>
        <p:spPr>
          <a:xfrm>
            <a:off x="522392" y="1015604"/>
            <a:ext cx="5887844" cy="334707"/>
          </a:xfrm>
          <a:prstGeom prst="rect">
            <a:avLst/>
          </a:prstGeom>
          <a:noFill/>
        </p:spPr>
        <p:txBody>
          <a:bodyPr wrap="square" rtlCol="0">
            <a:spAutoFit/>
          </a:bodyPr>
          <a:lstStyle/>
          <a:p>
            <a:r>
              <a:rPr lang="en-US" sz="1575" b="1" dirty="0">
                <a:solidFill>
                  <a:srgbClr val="F37021"/>
                </a:solidFill>
                <a:latin typeface="Gentona SemiBold" charset="0"/>
                <a:ea typeface="Gentona SemiBold" charset="0"/>
                <a:cs typeface="Gentona SemiBold" charset="0"/>
              </a:rPr>
              <a:t>Modification of Major/Concentrations: Effects on Students</a:t>
            </a:r>
          </a:p>
        </p:txBody>
      </p:sp>
      <p:cxnSp>
        <p:nvCxnSpPr>
          <p:cNvPr id="9" name="Straight Connector 8"/>
          <p:cNvCxnSpPr/>
          <p:nvPr/>
        </p:nvCxnSpPr>
        <p:spPr>
          <a:xfrm>
            <a:off x="-44605" y="1513561"/>
            <a:ext cx="3378820" cy="0"/>
          </a:xfrm>
          <a:prstGeom prst="line">
            <a:avLst/>
          </a:prstGeom>
          <a:ln w="12700">
            <a:solidFill>
              <a:srgbClr val="F37021"/>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7888009" y="-99021"/>
            <a:ext cx="590306" cy="665080"/>
          </a:xfrm>
          <a:prstGeom prst="rect">
            <a:avLst/>
          </a:prstGeom>
          <a:solidFill>
            <a:srgbClr val="F370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15" name="Picture 1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7997768" y="203380"/>
            <a:ext cx="356938" cy="241310"/>
          </a:xfrm>
          <a:prstGeom prst="rect">
            <a:avLst/>
          </a:prstGeom>
        </p:spPr>
      </p:pic>
      <p:sp>
        <p:nvSpPr>
          <p:cNvPr id="5" name="TextBox 4">
            <a:extLst>
              <a:ext uri="{FF2B5EF4-FFF2-40B4-BE49-F238E27FC236}">
                <a16:creationId xmlns:a16="http://schemas.microsoft.com/office/drawing/2014/main" id="{C3300156-6737-4EBE-AC38-527D3E1E2AEC}"/>
              </a:ext>
            </a:extLst>
          </p:cNvPr>
          <p:cNvSpPr txBox="1"/>
          <p:nvPr/>
        </p:nvSpPr>
        <p:spPr>
          <a:xfrm>
            <a:off x="1091954" y="1660603"/>
            <a:ext cx="6905814" cy="4801314"/>
          </a:xfrm>
          <a:prstGeom prst="rect">
            <a:avLst/>
          </a:prstGeom>
          <a:noFill/>
        </p:spPr>
        <p:txBody>
          <a:bodyPr wrap="square" rtlCol="0">
            <a:spAutoFit/>
          </a:bodyPr>
          <a:lstStyle/>
          <a:p>
            <a:pPr marL="285750" indent="-285750">
              <a:buFont typeface="Arial" panose="020B0604020202020204" pitchFamily="34" charset="0"/>
              <a:buChar char="•"/>
            </a:pPr>
            <a:r>
              <a:rPr lang="en-US" dirty="0"/>
              <a:t>There is no University requirement for students to move into a new curriculum if it is changed while they are current students. </a:t>
            </a:r>
          </a:p>
          <a:p>
            <a:pPr marL="742950" lvl="1" indent="-285750">
              <a:buFont typeface="Arial" panose="020B0604020202020204" pitchFamily="34" charset="0"/>
              <a:buChar char="•"/>
            </a:pPr>
            <a:r>
              <a:rPr lang="en-US" dirty="0"/>
              <a:t>Accreditation may require students to move into a new curriculum.</a:t>
            </a:r>
          </a:p>
          <a:p>
            <a:pPr marL="742950" lvl="1" indent="-285750">
              <a:buFont typeface="Arial" panose="020B0604020202020204" pitchFamily="34" charset="0"/>
              <a:buChar char="•"/>
            </a:pPr>
            <a:r>
              <a:rPr lang="en-US" dirty="0"/>
              <a:t>A college may require students to move into a new curriculum.</a:t>
            </a:r>
          </a:p>
          <a:p>
            <a:pPr marL="285750" indent="-285750">
              <a:buFont typeface="Arial" panose="020B0604020202020204" pitchFamily="34" charset="0"/>
              <a:buChar char="•"/>
            </a:pPr>
            <a:r>
              <a:rPr lang="en-US" dirty="0"/>
              <a:t>There must be a teach-out plan for curriculum changes:</a:t>
            </a:r>
          </a:p>
          <a:p>
            <a:pPr marL="742950" lvl="1" indent="-285750">
              <a:buFont typeface="Arial" panose="020B0604020202020204" pitchFamily="34" charset="0"/>
              <a:buChar char="•"/>
            </a:pPr>
            <a:r>
              <a:rPr lang="en-US" dirty="0"/>
              <a:t>If students are required to move to a new curriculum, how will this be managed?</a:t>
            </a:r>
          </a:p>
          <a:p>
            <a:pPr marL="742950" lvl="1" indent="-285750">
              <a:buFont typeface="Arial" panose="020B0604020202020204" pitchFamily="34" charset="0"/>
              <a:buChar char="•"/>
            </a:pPr>
            <a:r>
              <a:rPr lang="en-US" dirty="0"/>
              <a:t>If students are not required to move to new curriculum, what will the plan be for offering the content/courses for both curriculums?</a:t>
            </a:r>
          </a:p>
          <a:p>
            <a:pPr marL="742950" lvl="1" indent="-285750">
              <a:buFont typeface="Arial" panose="020B0604020202020204" pitchFamily="34" charset="0"/>
              <a:buChar char="•"/>
            </a:pPr>
            <a:r>
              <a:rPr lang="en-US" dirty="0"/>
              <a:t>Should include timeline for graduation for students in either option.</a:t>
            </a:r>
          </a:p>
          <a:p>
            <a:pPr marL="285750" indent="-285750">
              <a:buFont typeface="Arial" panose="020B0604020202020204" pitchFamily="34" charset="0"/>
              <a:buChar char="•"/>
            </a:pPr>
            <a:r>
              <a:rPr lang="en-US" dirty="0"/>
              <a:t>Requests for termination of a major or concentration should include “teach-out” plans for any remaining students</a:t>
            </a:r>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085435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695339" y="0"/>
            <a:ext cx="12192000" cy="6858000"/>
          </a:xfrm>
          <a:prstGeom prst="rect">
            <a:avLst/>
          </a:prstGeom>
        </p:spPr>
      </p:pic>
      <p:sp>
        <p:nvSpPr>
          <p:cNvPr id="12" name="Rectangle 11"/>
          <p:cNvSpPr/>
          <p:nvPr/>
        </p:nvSpPr>
        <p:spPr>
          <a:xfrm>
            <a:off x="2798953" y="2778711"/>
            <a:ext cx="3546092" cy="694285"/>
          </a:xfrm>
          <a:prstGeom prst="rect">
            <a:avLst/>
          </a:prstGeom>
          <a:solidFill>
            <a:srgbClr val="F37021">
              <a:alpha val="50196"/>
            </a:srgbClr>
          </a:solidFill>
          <a:ln w="38100">
            <a:solidFill>
              <a:srgbClr val="0021A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1350"/>
          </a:p>
        </p:txBody>
      </p:sp>
      <p:sp>
        <p:nvSpPr>
          <p:cNvPr id="10" name="TextBox 9"/>
          <p:cNvSpPr txBox="1"/>
          <p:nvPr/>
        </p:nvSpPr>
        <p:spPr>
          <a:xfrm>
            <a:off x="2938642" y="2801330"/>
            <a:ext cx="3471302" cy="584775"/>
          </a:xfrm>
          <a:prstGeom prst="rect">
            <a:avLst/>
          </a:prstGeom>
          <a:noFill/>
        </p:spPr>
        <p:txBody>
          <a:bodyPr wrap="square" rtlCol="0">
            <a:spAutoFit/>
          </a:bodyPr>
          <a:lstStyle/>
          <a:p>
            <a:pPr algn="ctr"/>
            <a:r>
              <a:rPr lang="en-US" sz="1600" b="1" dirty="0">
                <a:solidFill>
                  <a:schemeClr val="bg1"/>
                </a:solidFill>
              </a:rPr>
              <a:t>Creating, Modifying, Terminating Majors</a:t>
            </a:r>
            <a:endParaRPr lang="en-US" sz="1575" b="1" spc="255" dirty="0">
              <a:solidFill>
                <a:schemeClr val="bg1"/>
              </a:solidFill>
              <a:latin typeface="Gentona SemiBold" charset="0"/>
              <a:ea typeface="Gentona SemiBold" charset="0"/>
              <a:cs typeface="Gentona SemiBold" charset="0"/>
            </a:endParaRPr>
          </a:p>
        </p:txBody>
      </p:sp>
      <p:sp>
        <p:nvSpPr>
          <p:cNvPr id="8" name="Rectangle 7"/>
          <p:cNvSpPr/>
          <p:nvPr/>
        </p:nvSpPr>
        <p:spPr>
          <a:xfrm>
            <a:off x="7888009" y="-99021"/>
            <a:ext cx="590306" cy="665080"/>
          </a:xfrm>
          <a:prstGeom prst="rect">
            <a:avLst/>
          </a:prstGeom>
          <a:solidFill>
            <a:srgbClr val="0021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9" name="Picture 8"/>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7997768" y="203380"/>
            <a:ext cx="356938" cy="241310"/>
          </a:xfrm>
          <a:prstGeom prst="rect">
            <a:avLst/>
          </a:prstGeom>
        </p:spPr>
      </p:pic>
    </p:spTree>
    <p:extLst>
      <p:ext uri="{BB962C8B-B14F-4D97-AF65-F5344CB8AC3E}">
        <p14:creationId xmlns:p14="http://schemas.microsoft.com/office/powerpoint/2010/main" val="1068147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alphaModFix amt="50000"/>
            <a:extLst>
              <a:ext uri="{28A0092B-C50C-407E-A947-70E740481C1C}">
                <a14:useLocalDpi xmlns:a14="http://schemas.microsoft.com/office/drawing/2010/main"/>
              </a:ext>
            </a:extLst>
          </a:blip>
          <a:stretch>
            <a:fillRect/>
          </a:stretch>
        </p:blipFill>
        <p:spPr>
          <a:xfrm>
            <a:off x="-1655113" y="-92566"/>
            <a:ext cx="12454226" cy="7015880"/>
          </a:xfrm>
          <a:prstGeom prst="rect">
            <a:avLst/>
          </a:prstGeom>
        </p:spPr>
      </p:pic>
      <p:sp>
        <p:nvSpPr>
          <p:cNvPr id="6" name="TextBox 5"/>
          <p:cNvSpPr txBox="1"/>
          <p:nvPr/>
        </p:nvSpPr>
        <p:spPr>
          <a:xfrm>
            <a:off x="1628078" y="444872"/>
            <a:ext cx="5887844" cy="242374"/>
          </a:xfrm>
          <a:prstGeom prst="rect">
            <a:avLst/>
          </a:prstGeom>
          <a:noFill/>
        </p:spPr>
        <p:txBody>
          <a:bodyPr wrap="square" rtlCol="0">
            <a:spAutoFit/>
          </a:bodyPr>
          <a:lstStyle/>
          <a:p>
            <a:pPr algn="ctr"/>
            <a:r>
              <a:rPr lang="en-US" sz="975" b="1" spc="255" dirty="0">
                <a:solidFill>
                  <a:srgbClr val="0021A5"/>
                </a:solidFill>
                <a:latin typeface="Gentona SemiBold" charset="0"/>
                <a:ea typeface="Gentona SemiBold" charset="0"/>
                <a:cs typeface="Gentona SemiBold" charset="0"/>
              </a:rPr>
              <a:t>New Major Requests</a:t>
            </a:r>
          </a:p>
        </p:txBody>
      </p:sp>
      <p:sp>
        <p:nvSpPr>
          <p:cNvPr id="7" name="TextBox 6"/>
          <p:cNvSpPr txBox="1"/>
          <p:nvPr/>
        </p:nvSpPr>
        <p:spPr>
          <a:xfrm>
            <a:off x="522392" y="898232"/>
            <a:ext cx="5381258" cy="577081"/>
          </a:xfrm>
          <a:prstGeom prst="rect">
            <a:avLst/>
          </a:prstGeom>
          <a:noFill/>
        </p:spPr>
        <p:txBody>
          <a:bodyPr wrap="square" rtlCol="0">
            <a:spAutoFit/>
          </a:bodyPr>
          <a:lstStyle/>
          <a:p>
            <a:r>
              <a:rPr lang="en-US" sz="1575" b="1" dirty="0">
                <a:solidFill>
                  <a:srgbClr val="F37021"/>
                </a:solidFill>
                <a:latin typeface="Gentona SemiBold" charset="0"/>
                <a:ea typeface="Gentona SemiBold" charset="0"/>
                <a:cs typeface="Gentona SemiBold" charset="0"/>
              </a:rPr>
              <a:t>Where to Start:</a:t>
            </a:r>
          </a:p>
          <a:p>
            <a:r>
              <a:rPr lang="en-US" sz="1575" b="1" dirty="0">
                <a:solidFill>
                  <a:srgbClr val="F37021"/>
                </a:solidFill>
                <a:latin typeface="Gentona SemiBold" charset="0"/>
                <a:ea typeface="Gentona SemiBold" charset="0"/>
                <a:cs typeface="Gentona SemiBold" charset="0"/>
              </a:rPr>
              <a:t>Using the Approval System to create a New Major</a:t>
            </a:r>
          </a:p>
        </p:txBody>
      </p:sp>
      <p:sp>
        <p:nvSpPr>
          <p:cNvPr id="8" name="TextBox 7"/>
          <p:cNvSpPr txBox="1"/>
          <p:nvPr/>
        </p:nvSpPr>
        <p:spPr>
          <a:xfrm>
            <a:off x="1355979" y="6356059"/>
            <a:ext cx="6432042" cy="242374"/>
          </a:xfrm>
          <a:prstGeom prst="rect">
            <a:avLst/>
          </a:prstGeom>
          <a:noFill/>
        </p:spPr>
        <p:txBody>
          <a:bodyPr wrap="square" rtlCol="0">
            <a:spAutoFit/>
          </a:bodyPr>
          <a:lstStyle/>
          <a:p>
            <a:pPr algn="ctr"/>
            <a:r>
              <a:rPr lang="en-US" sz="975" dirty="0">
                <a:solidFill>
                  <a:srgbClr val="002060"/>
                </a:solidFill>
                <a:latin typeface="Gentona Book" charset="0"/>
                <a:ea typeface="Gentona Book" charset="0"/>
                <a:cs typeface="Gentona Book" charset="0"/>
                <a:hlinkClick r:id="rId3"/>
              </a:rPr>
              <a:t>https://approval.ufl.edu/start-new-request/</a:t>
            </a:r>
            <a:r>
              <a:rPr lang="en-US" sz="975" dirty="0">
                <a:solidFill>
                  <a:srgbClr val="002060"/>
                </a:solidFill>
                <a:latin typeface="Gentona Book" charset="0"/>
                <a:ea typeface="Gentona Book" charset="0"/>
                <a:cs typeface="Gentona Book" charset="0"/>
              </a:rPr>
              <a:t> </a:t>
            </a:r>
          </a:p>
        </p:txBody>
      </p:sp>
      <p:cxnSp>
        <p:nvCxnSpPr>
          <p:cNvPr id="9" name="Straight Connector 8"/>
          <p:cNvCxnSpPr/>
          <p:nvPr/>
        </p:nvCxnSpPr>
        <p:spPr>
          <a:xfrm>
            <a:off x="-44605" y="1513561"/>
            <a:ext cx="3378820" cy="0"/>
          </a:xfrm>
          <a:prstGeom prst="line">
            <a:avLst/>
          </a:prstGeom>
          <a:ln w="12700">
            <a:solidFill>
              <a:srgbClr val="F37021"/>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7888009" y="-99021"/>
            <a:ext cx="590306" cy="665080"/>
          </a:xfrm>
          <a:prstGeom prst="rect">
            <a:avLst/>
          </a:prstGeom>
          <a:solidFill>
            <a:srgbClr val="F370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15" name="Picture 14"/>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7997768" y="203380"/>
            <a:ext cx="356938" cy="241310"/>
          </a:xfrm>
          <a:prstGeom prst="rect">
            <a:avLst/>
          </a:prstGeom>
        </p:spPr>
      </p:pic>
      <p:pic>
        <p:nvPicPr>
          <p:cNvPr id="13" name="Picture 12">
            <a:extLst>
              <a:ext uri="{FF2B5EF4-FFF2-40B4-BE49-F238E27FC236}">
                <a16:creationId xmlns:a16="http://schemas.microsoft.com/office/drawing/2014/main" id="{D609978E-CFD4-4EF8-921A-C652E1274273}"/>
              </a:ext>
            </a:extLst>
          </p:cNvPr>
          <p:cNvPicPr>
            <a:picLocks noChangeAspect="1"/>
          </p:cNvPicPr>
          <p:nvPr/>
        </p:nvPicPr>
        <p:blipFill>
          <a:blip r:embed="rId5"/>
          <a:stretch>
            <a:fillRect/>
          </a:stretch>
        </p:blipFill>
        <p:spPr>
          <a:xfrm>
            <a:off x="522392" y="1686299"/>
            <a:ext cx="8069042" cy="4446207"/>
          </a:xfrm>
          <a:prstGeom prst="rect">
            <a:avLst/>
          </a:prstGeom>
        </p:spPr>
      </p:pic>
    </p:spTree>
    <p:extLst>
      <p:ext uri="{BB962C8B-B14F-4D97-AF65-F5344CB8AC3E}">
        <p14:creationId xmlns:p14="http://schemas.microsoft.com/office/powerpoint/2010/main" val="1129606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alphaModFix amt="50000"/>
            <a:extLst>
              <a:ext uri="{28A0092B-C50C-407E-A947-70E740481C1C}">
                <a14:useLocalDpi xmlns:a14="http://schemas.microsoft.com/office/drawing/2010/main"/>
              </a:ext>
            </a:extLst>
          </a:blip>
          <a:stretch>
            <a:fillRect/>
          </a:stretch>
        </p:blipFill>
        <p:spPr>
          <a:xfrm>
            <a:off x="-1655113" y="-92566"/>
            <a:ext cx="12454226" cy="7015880"/>
          </a:xfrm>
          <a:prstGeom prst="rect">
            <a:avLst/>
          </a:prstGeom>
        </p:spPr>
      </p:pic>
      <p:sp>
        <p:nvSpPr>
          <p:cNvPr id="6" name="TextBox 5"/>
          <p:cNvSpPr txBox="1"/>
          <p:nvPr/>
        </p:nvSpPr>
        <p:spPr>
          <a:xfrm>
            <a:off x="1628078" y="444872"/>
            <a:ext cx="5887844" cy="242374"/>
          </a:xfrm>
          <a:prstGeom prst="rect">
            <a:avLst/>
          </a:prstGeom>
          <a:noFill/>
        </p:spPr>
        <p:txBody>
          <a:bodyPr wrap="square" rtlCol="0">
            <a:spAutoFit/>
          </a:bodyPr>
          <a:lstStyle/>
          <a:p>
            <a:pPr algn="ctr"/>
            <a:r>
              <a:rPr lang="en-US" sz="975" b="1" spc="255" dirty="0">
                <a:solidFill>
                  <a:srgbClr val="0021A5"/>
                </a:solidFill>
                <a:latin typeface="Gentona SemiBold" charset="0"/>
                <a:ea typeface="Gentona SemiBold" charset="0"/>
                <a:cs typeface="Gentona SemiBold" charset="0"/>
              </a:rPr>
              <a:t>Modify Major Requests</a:t>
            </a:r>
          </a:p>
        </p:txBody>
      </p:sp>
      <p:sp>
        <p:nvSpPr>
          <p:cNvPr id="7" name="TextBox 6"/>
          <p:cNvSpPr txBox="1"/>
          <p:nvPr/>
        </p:nvSpPr>
        <p:spPr>
          <a:xfrm>
            <a:off x="522392" y="898232"/>
            <a:ext cx="5381258" cy="577081"/>
          </a:xfrm>
          <a:prstGeom prst="rect">
            <a:avLst/>
          </a:prstGeom>
          <a:noFill/>
        </p:spPr>
        <p:txBody>
          <a:bodyPr wrap="square" rtlCol="0">
            <a:spAutoFit/>
          </a:bodyPr>
          <a:lstStyle/>
          <a:p>
            <a:r>
              <a:rPr lang="en-US" sz="1575" b="1" dirty="0">
                <a:solidFill>
                  <a:srgbClr val="F37021"/>
                </a:solidFill>
                <a:latin typeface="Gentona SemiBold" charset="0"/>
                <a:ea typeface="Gentona SemiBold" charset="0"/>
                <a:cs typeface="Gentona SemiBold" charset="0"/>
              </a:rPr>
              <a:t>Where to Start:</a:t>
            </a:r>
          </a:p>
          <a:p>
            <a:r>
              <a:rPr lang="en-US" sz="1575" b="1" dirty="0">
                <a:solidFill>
                  <a:srgbClr val="F37021"/>
                </a:solidFill>
                <a:latin typeface="Gentona SemiBold" charset="0"/>
                <a:ea typeface="Gentona SemiBold" charset="0"/>
                <a:cs typeface="Gentona SemiBold" charset="0"/>
              </a:rPr>
              <a:t>Using the Approval System to Modify a Major</a:t>
            </a:r>
          </a:p>
        </p:txBody>
      </p:sp>
      <p:sp>
        <p:nvSpPr>
          <p:cNvPr id="8" name="TextBox 7"/>
          <p:cNvSpPr txBox="1"/>
          <p:nvPr/>
        </p:nvSpPr>
        <p:spPr>
          <a:xfrm>
            <a:off x="1355979" y="6356059"/>
            <a:ext cx="6432042" cy="242374"/>
          </a:xfrm>
          <a:prstGeom prst="rect">
            <a:avLst/>
          </a:prstGeom>
          <a:noFill/>
        </p:spPr>
        <p:txBody>
          <a:bodyPr wrap="square" rtlCol="0">
            <a:spAutoFit/>
          </a:bodyPr>
          <a:lstStyle/>
          <a:p>
            <a:pPr algn="ctr"/>
            <a:r>
              <a:rPr lang="en-US" sz="975" dirty="0">
                <a:solidFill>
                  <a:srgbClr val="002060"/>
                </a:solidFill>
                <a:latin typeface="Gentona Book" charset="0"/>
                <a:ea typeface="Gentona Book" charset="0"/>
                <a:cs typeface="Gentona Book" charset="0"/>
                <a:hlinkClick r:id="rId3"/>
              </a:rPr>
              <a:t>https://approval.ufl.edu/start-new-request/</a:t>
            </a:r>
            <a:r>
              <a:rPr lang="en-US" sz="975" dirty="0">
                <a:solidFill>
                  <a:srgbClr val="002060"/>
                </a:solidFill>
                <a:latin typeface="Gentona Book" charset="0"/>
                <a:ea typeface="Gentona Book" charset="0"/>
                <a:cs typeface="Gentona Book" charset="0"/>
              </a:rPr>
              <a:t> </a:t>
            </a:r>
          </a:p>
        </p:txBody>
      </p:sp>
      <p:cxnSp>
        <p:nvCxnSpPr>
          <p:cNvPr id="9" name="Straight Connector 8"/>
          <p:cNvCxnSpPr/>
          <p:nvPr/>
        </p:nvCxnSpPr>
        <p:spPr>
          <a:xfrm>
            <a:off x="-44605" y="1513561"/>
            <a:ext cx="3378820" cy="0"/>
          </a:xfrm>
          <a:prstGeom prst="line">
            <a:avLst/>
          </a:prstGeom>
          <a:ln w="12700">
            <a:solidFill>
              <a:srgbClr val="F37021"/>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7888009" y="-99021"/>
            <a:ext cx="590306" cy="665080"/>
          </a:xfrm>
          <a:prstGeom prst="rect">
            <a:avLst/>
          </a:prstGeom>
          <a:solidFill>
            <a:srgbClr val="F370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15" name="Picture 14"/>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7997768" y="203380"/>
            <a:ext cx="356938" cy="241310"/>
          </a:xfrm>
          <a:prstGeom prst="rect">
            <a:avLst/>
          </a:prstGeom>
        </p:spPr>
      </p:pic>
      <p:pic>
        <p:nvPicPr>
          <p:cNvPr id="4" name="Picture 3">
            <a:extLst>
              <a:ext uri="{FF2B5EF4-FFF2-40B4-BE49-F238E27FC236}">
                <a16:creationId xmlns:a16="http://schemas.microsoft.com/office/drawing/2014/main" id="{1E762258-49B9-453C-A29F-3A2B5B4D063E}"/>
              </a:ext>
            </a:extLst>
          </p:cNvPr>
          <p:cNvPicPr>
            <a:picLocks noChangeAspect="1"/>
          </p:cNvPicPr>
          <p:nvPr/>
        </p:nvPicPr>
        <p:blipFill>
          <a:blip r:embed="rId5"/>
          <a:stretch>
            <a:fillRect/>
          </a:stretch>
        </p:blipFill>
        <p:spPr>
          <a:xfrm>
            <a:off x="749468" y="1850297"/>
            <a:ext cx="7645064" cy="4579723"/>
          </a:xfrm>
          <a:prstGeom prst="rect">
            <a:avLst/>
          </a:prstGeom>
        </p:spPr>
      </p:pic>
    </p:spTree>
    <p:extLst>
      <p:ext uri="{BB962C8B-B14F-4D97-AF65-F5344CB8AC3E}">
        <p14:creationId xmlns:p14="http://schemas.microsoft.com/office/powerpoint/2010/main" val="930279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874665" y="-99021"/>
            <a:ext cx="12308114" cy="6923314"/>
          </a:xfrm>
          <a:prstGeom prst="rect">
            <a:avLst/>
          </a:prstGeom>
        </p:spPr>
      </p:pic>
      <p:sp>
        <p:nvSpPr>
          <p:cNvPr id="7" name="TextBox 6"/>
          <p:cNvSpPr txBox="1"/>
          <p:nvPr/>
        </p:nvSpPr>
        <p:spPr>
          <a:xfrm>
            <a:off x="220640" y="862524"/>
            <a:ext cx="4757712" cy="334707"/>
          </a:xfrm>
          <a:prstGeom prst="rect">
            <a:avLst/>
          </a:prstGeom>
          <a:noFill/>
        </p:spPr>
        <p:txBody>
          <a:bodyPr wrap="square" rtlCol="0">
            <a:spAutoFit/>
          </a:bodyPr>
          <a:lstStyle/>
          <a:p>
            <a:r>
              <a:rPr lang="en-US" sz="1575" b="1" dirty="0">
                <a:solidFill>
                  <a:srgbClr val="F37021"/>
                </a:solidFill>
                <a:latin typeface="Gentona SemiBold" charset="0"/>
                <a:ea typeface="Gentona SemiBold" charset="0"/>
                <a:cs typeface="Gentona SemiBold" charset="0"/>
              </a:rPr>
              <a:t>Creating a New Major</a:t>
            </a:r>
          </a:p>
        </p:txBody>
      </p:sp>
      <p:cxnSp>
        <p:nvCxnSpPr>
          <p:cNvPr id="10" name="Straight Connector 9"/>
          <p:cNvCxnSpPr/>
          <p:nvPr/>
        </p:nvCxnSpPr>
        <p:spPr>
          <a:xfrm>
            <a:off x="-44605" y="1232757"/>
            <a:ext cx="3378820" cy="0"/>
          </a:xfrm>
          <a:prstGeom prst="line">
            <a:avLst/>
          </a:prstGeom>
          <a:ln w="12700">
            <a:solidFill>
              <a:srgbClr val="F3702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10896" y="1372509"/>
            <a:ext cx="7392385" cy="3139321"/>
          </a:xfrm>
          <a:prstGeom prst="rect">
            <a:avLst/>
          </a:prstGeom>
          <a:noFill/>
        </p:spPr>
        <p:txBody>
          <a:bodyPr wrap="square" rtlCol="0">
            <a:spAutoFit/>
          </a:bodyPr>
          <a:lstStyle/>
          <a:p>
            <a:r>
              <a:rPr lang="en-US" dirty="0"/>
              <a:t>A new </a:t>
            </a:r>
            <a:r>
              <a:rPr lang="en-US" b="1" dirty="0"/>
              <a:t>major</a:t>
            </a:r>
            <a:r>
              <a:rPr lang="en-US" dirty="0"/>
              <a:t> may be created under an existing degree program. That is, UF must already be approved to offer a degree in that </a:t>
            </a:r>
            <a:r>
              <a:rPr lang="en-US" dirty="0">
                <a:hlinkClick r:id="rId3"/>
              </a:rPr>
              <a:t>CIP code</a:t>
            </a:r>
            <a:r>
              <a:rPr lang="en-US" dirty="0"/>
              <a:t> at that degree level. The new major must be reasonably associated with the degree program and it must share common core courses with any other majors in the same degree program. (Dr. Cathy </a:t>
            </a:r>
            <a:r>
              <a:rPr lang="en-US" dirty="0" err="1"/>
              <a:t>Lebo</a:t>
            </a:r>
            <a:r>
              <a:rPr lang="en-US" dirty="0"/>
              <a:t>, </a:t>
            </a:r>
            <a:r>
              <a:rPr lang="en-US" b="1" i="1" dirty="0"/>
              <a:t>Assistant Provost and Director of Institutional Planning and Research</a:t>
            </a:r>
            <a:r>
              <a:rPr lang="en-US" dirty="0"/>
              <a:t>)</a:t>
            </a:r>
          </a:p>
          <a:p>
            <a:endParaRPr lang="en-US" dirty="0"/>
          </a:p>
          <a:p>
            <a:r>
              <a:rPr lang="en-US" dirty="0"/>
              <a:t>All new majors require an </a:t>
            </a:r>
            <a:r>
              <a:rPr lang="en-US" b="1" dirty="0"/>
              <a:t>Academic Assessment Plan (AAP) </a:t>
            </a:r>
            <a:r>
              <a:rPr lang="en-US" dirty="0"/>
              <a:t>to be submitted for approval during the first semester students are enrolled in the major. More information on AAPs is at the </a:t>
            </a:r>
            <a:r>
              <a:rPr lang="en-US" dirty="0">
                <a:hlinkClick r:id="rId4"/>
              </a:rPr>
              <a:t>Institutional Assessment site</a:t>
            </a:r>
            <a:r>
              <a:rPr lang="en-US" dirty="0"/>
              <a:t>.</a:t>
            </a:r>
          </a:p>
          <a:p>
            <a:r>
              <a:rPr lang="en-US" dirty="0"/>
              <a:t>(Dr. Tim Brophy, </a:t>
            </a:r>
            <a:r>
              <a:rPr lang="en-US" b="1" i="1" dirty="0"/>
              <a:t>Director of Institutional Assessment</a:t>
            </a:r>
            <a:r>
              <a:rPr lang="en-US" dirty="0"/>
              <a:t>)</a:t>
            </a:r>
          </a:p>
        </p:txBody>
      </p:sp>
      <p:sp>
        <p:nvSpPr>
          <p:cNvPr id="9" name="Rectangle 8"/>
          <p:cNvSpPr/>
          <p:nvPr/>
        </p:nvSpPr>
        <p:spPr>
          <a:xfrm>
            <a:off x="7888009" y="-99021"/>
            <a:ext cx="590306" cy="665080"/>
          </a:xfrm>
          <a:prstGeom prst="rect">
            <a:avLst/>
          </a:prstGeom>
          <a:solidFill>
            <a:srgbClr val="F370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11" name="Picture 10"/>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7997768" y="203380"/>
            <a:ext cx="356938" cy="241310"/>
          </a:xfrm>
          <a:prstGeom prst="rect">
            <a:avLst/>
          </a:prstGeom>
        </p:spPr>
      </p:pic>
      <p:sp>
        <p:nvSpPr>
          <p:cNvPr id="14" name="TextBox 13">
            <a:extLst>
              <a:ext uri="{FF2B5EF4-FFF2-40B4-BE49-F238E27FC236}">
                <a16:creationId xmlns:a16="http://schemas.microsoft.com/office/drawing/2014/main" id="{EAEBDB20-CFF4-4029-A66B-9A16055B1B36}"/>
              </a:ext>
            </a:extLst>
          </p:cNvPr>
          <p:cNvSpPr txBox="1"/>
          <p:nvPr/>
        </p:nvSpPr>
        <p:spPr>
          <a:xfrm>
            <a:off x="1628078" y="444872"/>
            <a:ext cx="5887844" cy="242374"/>
          </a:xfrm>
          <a:prstGeom prst="rect">
            <a:avLst/>
          </a:prstGeom>
          <a:noFill/>
        </p:spPr>
        <p:txBody>
          <a:bodyPr wrap="square" rtlCol="0">
            <a:spAutoFit/>
          </a:bodyPr>
          <a:lstStyle/>
          <a:p>
            <a:pPr algn="ctr"/>
            <a:r>
              <a:rPr lang="en-US" sz="975" b="1" spc="255" dirty="0">
                <a:solidFill>
                  <a:srgbClr val="0021A5"/>
                </a:solidFill>
                <a:latin typeface="Gentona SemiBold" charset="0"/>
                <a:ea typeface="Gentona SemiBold" charset="0"/>
                <a:cs typeface="Gentona SemiBold" charset="0"/>
              </a:rPr>
              <a:t>New Major Requests</a:t>
            </a:r>
          </a:p>
        </p:txBody>
      </p:sp>
      <p:sp>
        <p:nvSpPr>
          <p:cNvPr id="2" name="TextBox 1">
            <a:extLst>
              <a:ext uri="{FF2B5EF4-FFF2-40B4-BE49-F238E27FC236}">
                <a16:creationId xmlns:a16="http://schemas.microsoft.com/office/drawing/2014/main" id="{AD3F1148-B216-425C-A65E-C35B8EDCD8B0}"/>
              </a:ext>
            </a:extLst>
          </p:cNvPr>
          <p:cNvSpPr txBox="1"/>
          <p:nvPr/>
        </p:nvSpPr>
        <p:spPr>
          <a:xfrm>
            <a:off x="1787670" y="4795147"/>
            <a:ext cx="4438835" cy="1200329"/>
          </a:xfrm>
          <a:prstGeom prst="rect">
            <a:avLst/>
          </a:prstGeom>
          <a:noFill/>
        </p:spPr>
        <p:txBody>
          <a:bodyPr wrap="square" rtlCol="0">
            <a:spAutoFit/>
          </a:bodyPr>
          <a:lstStyle/>
          <a:p>
            <a:r>
              <a:rPr lang="en-US" dirty="0"/>
              <a:t>*Currently each Professional Degree program has only one major. However, there is nothing prohibiting the establishment of an additional major within a degree program. </a:t>
            </a:r>
          </a:p>
        </p:txBody>
      </p:sp>
    </p:spTree>
    <p:extLst>
      <p:ext uri="{BB962C8B-B14F-4D97-AF65-F5344CB8AC3E}">
        <p14:creationId xmlns:p14="http://schemas.microsoft.com/office/powerpoint/2010/main" val="3136025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786244" y="-32657"/>
            <a:ext cx="12308114" cy="6923314"/>
          </a:xfrm>
          <a:prstGeom prst="rect">
            <a:avLst/>
          </a:prstGeom>
        </p:spPr>
      </p:pic>
      <p:sp>
        <p:nvSpPr>
          <p:cNvPr id="7" name="TextBox 6"/>
          <p:cNvSpPr txBox="1"/>
          <p:nvPr/>
        </p:nvSpPr>
        <p:spPr>
          <a:xfrm>
            <a:off x="-44605" y="806162"/>
            <a:ext cx="4757712" cy="334707"/>
          </a:xfrm>
          <a:prstGeom prst="rect">
            <a:avLst/>
          </a:prstGeom>
          <a:noFill/>
        </p:spPr>
        <p:txBody>
          <a:bodyPr wrap="square" rtlCol="0">
            <a:spAutoFit/>
          </a:bodyPr>
          <a:lstStyle/>
          <a:p>
            <a:r>
              <a:rPr lang="en-US" sz="1575" b="1" dirty="0">
                <a:solidFill>
                  <a:srgbClr val="F37021"/>
                </a:solidFill>
                <a:latin typeface="Gentona SemiBold" charset="0"/>
                <a:ea typeface="Gentona SemiBold" charset="0"/>
                <a:cs typeface="Gentona SemiBold" charset="0"/>
              </a:rPr>
              <a:t>New Major Process:</a:t>
            </a:r>
          </a:p>
        </p:txBody>
      </p:sp>
      <p:cxnSp>
        <p:nvCxnSpPr>
          <p:cNvPr id="10" name="Straight Connector 9"/>
          <p:cNvCxnSpPr/>
          <p:nvPr/>
        </p:nvCxnSpPr>
        <p:spPr>
          <a:xfrm>
            <a:off x="-44605" y="1232757"/>
            <a:ext cx="3378820" cy="0"/>
          </a:xfrm>
          <a:prstGeom prst="line">
            <a:avLst/>
          </a:prstGeom>
          <a:ln w="12700">
            <a:solidFill>
              <a:srgbClr val="F37021"/>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7888009" y="-99021"/>
            <a:ext cx="590306" cy="665080"/>
          </a:xfrm>
          <a:prstGeom prst="rect">
            <a:avLst/>
          </a:prstGeom>
          <a:solidFill>
            <a:srgbClr val="F370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11" name="Picture 10"/>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7997768" y="203380"/>
            <a:ext cx="356938" cy="241310"/>
          </a:xfrm>
          <a:prstGeom prst="rect">
            <a:avLst/>
          </a:prstGeom>
        </p:spPr>
      </p:pic>
      <p:sp>
        <p:nvSpPr>
          <p:cNvPr id="14" name="TextBox 13">
            <a:extLst>
              <a:ext uri="{FF2B5EF4-FFF2-40B4-BE49-F238E27FC236}">
                <a16:creationId xmlns:a16="http://schemas.microsoft.com/office/drawing/2014/main" id="{EAEBDB20-CFF4-4029-A66B-9A16055B1B36}"/>
              </a:ext>
            </a:extLst>
          </p:cNvPr>
          <p:cNvSpPr txBox="1"/>
          <p:nvPr/>
        </p:nvSpPr>
        <p:spPr>
          <a:xfrm>
            <a:off x="1628078" y="444872"/>
            <a:ext cx="5887844" cy="242374"/>
          </a:xfrm>
          <a:prstGeom prst="rect">
            <a:avLst/>
          </a:prstGeom>
          <a:noFill/>
        </p:spPr>
        <p:txBody>
          <a:bodyPr wrap="square" rtlCol="0">
            <a:spAutoFit/>
          </a:bodyPr>
          <a:lstStyle/>
          <a:p>
            <a:pPr algn="ctr"/>
            <a:r>
              <a:rPr lang="en-US" sz="975" b="1" spc="255" dirty="0">
                <a:solidFill>
                  <a:srgbClr val="0021A5"/>
                </a:solidFill>
                <a:latin typeface="Gentona SemiBold" charset="0"/>
                <a:ea typeface="Gentona SemiBold" charset="0"/>
                <a:cs typeface="Gentona SemiBold" charset="0"/>
              </a:rPr>
              <a:t>New Major Requests</a:t>
            </a:r>
          </a:p>
        </p:txBody>
      </p:sp>
      <p:sp>
        <p:nvSpPr>
          <p:cNvPr id="17" name="TextBox 16">
            <a:extLst>
              <a:ext uri="{FF2B5EF4-FFF2-40B4-BE49-F238E27FC236}">
                <a16:creationId xmlns:a16="http://schemas.microsoft.com/office/drawing/2014/main" id="{036D1F4E-66C8-475B-AFB9-25F0A7224521}"/>
              </a:ext>
            </a:extLst>
          </p:cNvPr>
          <p:cNvSpPr txBox="1"/>
          <p:nvPr/>
        </p:nvSpPr>
        <p:spPr>
          <a:xfrm>
            <a:off x="994299" y="1402363"/>
            <a:ext cx="6214368" cy="369332"/>
          </a:xfrm>
          <a:prstGeom prst="rect">
            <a:avLst/>
          </a:prstGeom>
          <a:noFill/>
        </p:spPr>
        <p:txBody>
          <a:bodyPr wrap="square">
            <a:spAutoFit/>
          </a:bodyPr>
          <a:lstStyle/>
          <a:p>
            <a:endParaRPr lang="en-US" dirty="0">
              <a:latin typeface="Gentona Book"/>
            </a:endParaRPr>
          </a:p>
        </p:txBody>
      </p:sp>
      <p:sp>
        <p:nvSpPr>
          <p:cNvPr id="3" name="Rectangle 2">
            <a:extLst>
              <a:ext uri="{FF2B5EF4-FFF2-40B4-BE49-F238E27FC236}">
                <a16:creationId xmlns:a16="http://schemas.microsoft.com/office/drawing/2014/main" id="{D9EB90F3-7B2C-4910-AAD6-8249276BF301}"/>
              </a:ext>
            </a:extLst>
          </p:cNvPr>
          <p:cNvSpPr>
            <a:spLocks noChangeArrowheads="1"/>
          </p:cNvSpPr>
          <p:nvPr/>
        </p:nvSpPr>
        <p:spPr bwMode="auto">
          <a:xfrm>
            <a:off x="452761" y="1434159"/>
            <a:ext cx="6755906" cy="3847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200" b="1" i="0" u="none" strike="noStrike" cap="none" normalizeH="0" baseline="0" dirty="0">
                <a:ln>
                  <a:noFill/>
                </a:ln>
                <a:solidFill>
                  <a:schemeClr val="tx1"/>
                </a:solidFill>
                <a:effectLst/>
                <a:latin typeface="Arial" panose="020B0604020202020204" pitchFamily="34" charset="0"/>
              </a:rPr>
              <a:t>Department </a:t>
            </a:r>
            <a:r>
              <a:rPr kumimoji="0" lang="en-US" altLang="en-US" sz="1200" b="0" i="0" u="none" strike="noStrike" cap="none" normalizeH="0" baseline="0" dirty="0">
                <a:ln>
                  <a:noFill/>
                </a:ln>
                <a:solidFill>
                  <a:schemeClr val="tx1"/>
                </a:solidFill>
                <a:effectLst/>
                <a:latin typeface="Arial" panose="020B0604020202020204" pitchFamily="34" charset="0"/>
              </a:rPr>
              <a:t>(Approval is required from the Chair or other designated approver for the department that will offer the academic program, typically following review by the department curriculum committee.)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200" b="1" i="0" u="none" strike="noStrike" cap="none" normalizeH="0" baseline="0" dirty="0">
                <a:ln>
                  <a:noFill/>
                </a:ln>
                <a:solidFill>
                  <a:schemeClr val="tx1"/>
                </a:solidFill>
                <a:effectLst/>
                <a:latin typeface="Arial" panose="020B0604020202020204" pitchFamily="34" charset="0"/>
              </a:rPr>
              <a:t>College </a:t>
            </a:r>
            <a:r>
              <a:rPr kumimoji="0" lang="en-US" altLang="en-US" sz="1200" b="0" i="0" u="none" strike="noStrike" cap="none" normalizeH="0" baseline="0" dirty="0">
                <a:ln>
                  <a:noFill/>
                </a:ln>
                <a:solidFill>
                  <a:schemeClr val="tx1"/>
                </a:solidFill>
                <a:effectLst/>
                <a:latin typeface="Arial" panose="020B0604020202020204" pitchFamily="34" charset="0"/>
              </a:rPr>
              <a:t>(Approval is required from the Dean or other designated approver for the college or unit in the preceding step, typically following review by the college curriculum committee.)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200" b="1" i="0" u="none" strike="noStrike" cap="none" normalizeH="0" baseline="0" dirty="0">
                <a:ln>
                  <a:noFill/>
                </a:ln>
                <a:solidFill>
                  <a:schemeClr val="tx1"/>
                </a:solidFill>
                <a:effectLst/>
                <a:latin typeface="Arial" panose="020B0604020202020204" pitchFamily="34" charset="0"/>
              </a:rPr>
              <a:t>APUG </a:t>
            </a:r>
            <a:r>
              <a:rPr kumimoji="0" lang="en-US" altLang="en-US" sz="1200" b="0" i="0" u="none" strike="noStrike" cap="none" normalizeH="0" baseline="0" dirty="0">
                <a:ln>
                  <a:noFill/>
                </a:ln>
                <a:solidFill>
                  <a:schemeClr val="tx1"/>
                </a:solidFill>
                <a:effectLst/>
                <a:latin typeface="Arial" panose="020B0604020202020204" pitchFamily="34" charset="0"/>
              </a:rPr>
              <a:t>(Approval is required by the Associate Provost for Undergraduate Affairs.)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200" b="1" i="0" u="none" strike="noStrike" cap="none" normalizeH="0" baseline="0" dirty="0">
                <a:ln>
                  <a:noFill/>
                </a:ln>
                <a:solidFill>
                  <a:schemeClr val="tx1"/>
                </a:solidFill>
                <a:effectLst/>
                <a:latin typeface="Arial" panose="020B0604020202020204" pitchFamily="34" charset="0"/>
              </a:rPr>
              <a:t>UCC </a:t>
            </a:r>
            <a:r>
              <a:rPr kumimoji="0" lang="en-US" altLang="en-US" sz="1200" b="0" i="0" u="none" strike="noStrike" cap="none" normalizeH="0" baseline="0" dirty="0">
                <a:ln>
                  <a:noFill/>
                </a:ln>
                <a:solidFill>
                  <a:schemeClr val="tx1"/>
                </a:solidFill>
                <a:effectLst/>
                <a:latin typeface="Arial" panose="020B0604020202020204" pitchFamily="34" charset="0"/>
              </a:rPr>
              <a:t>(Approval is required from the University Curriculum Committee.)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200" b="1" i="0" u="none" strike="noStrike" cap="none" normalizeH="0" baseline="0" dirty="0">
                <a:ln>
                  <a:noFill/>
                </a:ln>
                <a:solidFill>
                  <a:schemeClr val="tx1"/>
                </a:solidFill>
                <a:effectLst/>
                <a:highlight>
                  <a:srgbClr val="FFFF00"/>
                </a:highlight>
                <a:latin typeface="Arial" panose="020B0604020202020204" pitchFamily="34" charset="0"/>
              </a:rPr>
              <a:t>FSSC</a:t>
            </a:r>
            <a:r>
              <a:rPr kumimoji="0" lang="en-US" altLang="en-US" sz="1200" b="0" i="0" u="none" strike="noStrike" cap="none" normalizeH="0" baseline="0" dirty="0">
                <a:ln>
                  <a:noFill/>
                </a:ln>
                <a:solidFill>
                  <a:schemeClr val="tx1"/>
                </a:solidFill>
                <a:effectLst/>
                <a:highlight>
                  <a:srgbClr val="FFFF00"/>
                </a:highlight>
                <a:latin typeface="Arial" panose="020B0604020202020204" pitchFamily="34" charset="0"/>
              </a:rPr>
              <a:t> (Approval is required from the Faculty Senate Steering Committee.)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200" b="1" i="0" u="none" strike="noStrike" cap="none" normalizeH="0" baseline="0" dirty="0">
                <a:ln>
                  <a:noFill/>
                </a:ln>
                <a:solidFill>
                  <a:schemeClr val="tx1"/>
                </a:solidFill>
                <a:effectLst/>
                <a:highlight>
                  <a:srgbClr val="FFFF00"/>
                </a:highlight>
                <a:latin typeface="Arial" panose="020B0604020202020204" pitchFamily="34" charset="0"/>
              </a:rPr>
              <a:t>Senate </a:t>
            </a:r>
            <a:r>
              <a:rPr kumimoji="0" lang="en-US" altLang="en-US" sz="1200" b="0" i="0" u="none" strike="noStrike" cap="none" normalizeH="0" baseline="0" dirty="0">
                <a:ln>
                  <a:noFill/>
                </a:ln>
                <a:solidFill>
                  <a:schemeClr val="tx1"/>
                </a:solidFill>
                <a:effectLst/>
                <a:highlight>
                  <a:srgbClr val="FFFF00"/>
                </a:highlight>
                <a:latin typeface="Arial" panose="020B0604020202020204" pitchFamily="34" charset="0"/>
              </a:rPr>
              <a:t>(Approval is required from the Faculty Senate.)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200" b="1" i="0" u="none" strike="noStrike" cap="none" normalizeH="0" baseline="0" dirty="0">
                <a:ln>
                  <a:noFill/>
                </a:ln>
                <a:solidFill>
                  <a:schemeClr val="tx1"/>
                </a:solidFill>
                <a:effectLst/>
                <a:latin typeface="Arial" panose="020B0604020202020204" pitchFamily="34" charset="0"/>
              </a:rPr>
              <a:t>AA </a:t>
            </a:r>
            <a:r>
              <a:rPr kumimoji="0" lang="en-US" altLang="en-US" sz="1200" b="0" i="0" u="none" strike="noStrike" cap="none" normalizeH="0" baseline="0" dirty="0">
                <a:ln>
                  <a:noFill/>
                </a:ln>
                <a:solidFill>
                  <a:schemeClr val="tx1"/>
                </a:solidFill>
                <a:effectLst/>
                <a:latin typeface="Arial" panose="020B0604020202020204" pitchFamily="34" charset="0"/>
              </a:rPr>
              <a:t>(Approval is required from Academic Affairs.)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200" b="1" i="0" u="none" strike="noStrike" cap="none" normalizeH="0" baseline="0" dirty="0">
                <a:ln>
                  <a:noFill/>
                </a:ln>
                <a:solidFill>
                  <a:schemeClr val="tx1"/>
                </a:solidFill>
                <a:effectLst/>
                <a:latin typeface="Arial" panose="020B0604020202020204" pitchFamily="34" charset="0"/>
              </a:rPr>
              <a:t>BOT </a:t>
            </a:r>
            <a:r>
              <a:rPr kumimoji="0" lang="en-US" altLang="en-US" sz="1200" b="0" i="0" u="none" strike="noStrike" cap="none" normalizeH="0" baseline="0" dirty="0">
                <a:ln>
                  <a:noFill/>
                </a:ln>
                <a:solidFill>
                  <a:schemeClr val="tx1"/>
                </a:solidFill>
                <a:effectLst/>
                <a:latin typeface="Arial" panose="020B0604020202020204" pitchFamily="34" charset="0"/>
              </a:rPr>
              <a:t>[N] (The Board of Trustees is notified of the request.)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200" b="1" i="0" u="none" strike="noStrike" cap="none" normalizeH="0" baseline="0" dirty="0">
                <a:ln>
                  <a:noFill/>
                </a:ln>
                <a:solidFill>
                  <a:schemeClr val="tx1"/>
                </a:solidFill>
                <a:effectLst/>
                <a:latin typeface="Arial" panose="020B0604020202020204" pitchFamily="34" charset="0"/>
              </a:rPr>
              <a:t>AA </a:t>
            </a:r>
            <a:r>
              <a:rPr kumimoji="0" lang="en-US" altLang="en-US" sz="1200" b="0" i="0" u="none" strike="noStrike" cap="none" normalizeH="0" baseline="0" dirty="0">
                <a:ln>
                  <a:noFill/>
                </a:ln>
                <a:solidFill>
                  <a:schemeClr val="tx1"/>
                </a:solidFill>
                <a:effectLst/>
                <a:latin typeface="Arial" panose="020B0604020202020204" pitchFamily="34" charset="0"/>
              </a:rPr>
              <a:t>[N] (Academic Affairs is notified of the request.)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200" b="1" i="0" u="none" strike="noStrike" cap="none" normalizeH="0" baseline="0" dirty="0">
                <a:ln>
                  <a:noFill/>
                </a:ln>
                <a:solidFill>
                  <a:schemeClr val="tx1"/>
                </a:solidFill>
                <a:effectLst/>
                <a:latin typeface="Arial" panose="020B0604020202020204" pitchFamily="34" charset="0"/>
              </a:rPr>
              <a:t>OUR </a:t>
            </a:r>
            <a:r>
              <a:rPr kumimoji="0" lang="en-US" altLang="en-US" sz="1200" b="0" i="0" u="none" strike="noStrike" cap="none" normalizeH="0" baseline="0" dirty="0">
                <a:ln>
                  <a:noFill/>
                </a:ln>
                <a:solidFill>
                  <a:schemeClr val="tx1"/>
                </a:solidFill>
                <a:effectLst/>
                <a:latin typeface="Arial" panose="020B0604020202020204" pitchFamily="34" charset="0"/>
              </a:rPr>
              <a:t>(Approval is required from the Office of the University Registrar.)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200" b="1" i="0" u="none" strike="noStrike" cap="none" normalizeH="0" baseline="0" dirty="0">
                <a:ln>
                  <a:noFill/>
                </a:ln>
                <a:solidFill>
                  <a:schemeClr val="tx1"/>
                </a:solidFill>
                <a:effectLst/>
                <a:latin typeface="Arial" panose="020B0604020202020204" pitchFamily="34" charset="0"/>
              </a:rPr>
              <a:t>OIPR </a:t>
            </a:r>
            <a:r>
              <a:rPr kumimoji="0" lang="en-US" altLang="en-US" sz="1200" b="0" i="0" u="none" strike="noStrike" cap="none" normalizeH="0" baseline="0" dirty="0">
                <a:ln>
                  <a:noFill/>
                </a:ln>
                <a:solidFill>
                  <a:schemeClr val="tx1"/>
                </a:solidFill>
                <a:effectLst/>
                <a:latin typeface="Arial" panose="020B0604020202020204" pitchFamily="34" charset="0"/>
              </a:rPr>
              <a:t>[N] (The Office of Institutional Planning and Research is notified of the request.)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200" b="1" i="0" u="none" strike="noStrike" cap="none" normalizeH="0" baseline="0" dirty="0">
                <a:ln>
                  <a:noFill/>
                </a:ln>
                <a:solidFill>
                  <a:schemeClr val="tx1"/>
                </a:solidFill>
                <a:effectLst/>
                <a:latin typeface="Arial" panose="020B0604020202020204" pitchFamily="34" charset="0"/>
              </a:rPr>
              <a:t>SASS </a:t>
            </a:r>
            <a:r>
              <a:rPr kumimoji="0" lang="en-US" altLang="en-US" sz="1200" b="0" i="0" u="none" strike="noStrike" cap="none" normalizeH="0" baseline="0" dirty="0">
                <a:ln>
                  <a:noFill/>
                </a:ln>
                <a:solidFill>
                  <a:schemeClr val="tx1"/>
                </a:solidFill>
                <a:effectLst/>
                <a:latin typeface="Arial" panose="020B0604020202020204" pitchFamily="34" charset="0"/>
              </a:rPr>
              <a:t>(The change will be entered into the Student Academic Support System, effective in the term approved for the request.)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200" b="1" i="0" u="none" strike="noStrike" cap="none" normalizeH="0" baseline="0" dirty="0">
                <a:ln>
                  <a:noFill/>
                </a:ln>
                <a:solidFill>
                  <a:schemeClr val="tx1"/>
                </a:solidFill>
                <a:effectLst/>
                <a:latin typeface="Arial" panose="020B0604020202020204" pitchFamily="34" charset="0"/>
              </a:rPr>
              <a:t>CAT </a:t>
            </a:r>
            <a:r>
              <a:rPr kumimoji="0" lang="en-US" altLang="en-US" sz="1200" b="0" i="0" u="none" strike="noStrike" cap="none" normalizeH="0" baseline="0" dirty="0">
                <a:ln>
                  <a:noFill/>
                </a:ln>
                <a:solidFill>
                  <a:schemeClr val="tx1"/>
                </a:solidFill>
                <a:effectLst/>
                <a:latin typeface="Arial" panose="020B0604020202020204" pitchFamily="34" charset="0"/>
              </a:rPr>
              <a:t>(The change will be entered into the undergraduate catalog, effective in the term approved for the request.)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200" b="1" i="0" u="none" strike="noStrike" cap="none" normalizeH="0" baseline="0" dirty="0">
                <a:ln>
                  <a:noFill/>
                </a:ln>
                <a:solidFill>
                  <a:schemeClr val="tx1"/>
                </a:solidFill>
                <a:effectLst/>
                <a:latin typeface="Arial" panose="020B0604020202020204" pitchFamily="34" charset="0"/>
              </a:rPr>
              <a:t>AAC </a:t>
            </a:r>
            <a:r>
              <a:rPr kumimoji="0" lang="en-US" altLang="en-US" sz="1200" b="0" i="0" u="none" strike="noStrike" cap="none" normalizeH="0" baseline="0" dirty="0">
                <a:ln>
                  <a:noFill/>
                </a:ln>
                <a:solidFill>
                  <a:schemeClr val="tx1"/>
                </a:solidFill>
                <a:effectLst/>
                <a:latin typeface="Arial" panose="020B0604020202020204" pitchFamily="34" charset="0"/>
              </a:rPr>
              <a:t>[N] (The Academic Assessment Committee is notified of request approval.)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200" b="1" i="0" u="none" strike="noStrike" cap="none" normalizeH="0" baseline="0" dirty="0">
                <a:ln>
                  <a:noFill/>
                </a:ln>
                <a:solidFill>
                  <a:schemeClr val="tx1"/>
                </a:solidFill>
                <a:effectLst/>
                <a:latin typeface="Arial" panose="020B0604020202020204" pitchFamily="34" charset="0"/>
              </a:rPr>
              <a:t>College </a:t>
            </a:r>
            <a:r>
              <a:rPr kumimoji="0" lang="en-US" altLang="en-US" sz="1200" b="0" i="0" u="none" strike="noStrike" cap="none" normalizeH="0" baseline="0" dirty="0">
                <a:ln>
                  <a:noFill/>
                </a:ln>
                <a:solidFill>
                  <a:schemeClr val="tx1"/>
                </a:solidFill>
                <a:effectLst/>
                <a:latin typeface="Arial" panose="020B0604020202020204" pitchFamily="34" charset="0"/>
              </a:rPr>
              <a:t>[N] (The College is notified of request approva</a:t>
            </a:r>
            <a:r>
              <a:rPr kumimoji="0" lang="en-US" altLang="en-US" sz="1600" b="0" i="0" u="none" strike="noStrike" cap="none" normalizeH="0" baseline="0" dirty="0">
                <a:ln>
                  <a:noFill/>
                </a:ln>
                <a:solidFill>
                  <a:schemeClr val="tx1"/>
                </a:solidFill>
                <a:effectLst/>
                <a:latin typeface="Arial" panose="020B0604020202020204" pitchFamily="34" charset="0"/>
              </a:rPr>
              <a:t>l. </a:t>
            </a:r>
          </a:p>
        </p:txBody>
      </p:sp>
      <p:sp>
        <p:nvSpPr>
          <p:cNvPr id="12" name="Arrow: Right 11">
            <a:extLst>
              <a:ext uri="{FF2B5EF4-FFF2-40B4-BE49-F238E27FC236}">
                <a16:creationId xmlns:a16="http://schemas.microsoft.com/office/drawing/2014/main" id="{79FEB2DE-32E5-4DA5-9D36-7C6F72393B30}"/>
              </a:ext>
            </a:extLst>
          </p:cNvPr>
          <p:cNvSpPr/>
          <p:nvPr/>
        </p:nvSpPr>
        <p:spPr>
          <a:xfrm>
            <a:off x="-312290" y="2840005"/>
            <a:ext cx="764833" cy="14211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Right 12">
            <a:extLst>
              <a:ext uri="{FF2B5EF4-FFF2-40B4-BE49-F238E27FC236}">
                <a16:creationId xmlns:a16="http://schemas.microsoft.com/office/drawing/2014/main" id="{5517821D-89FA-417A-BB11-277ECC6930EB}"/>
              </a:ext>
            </a:extLst>
          </p:cNvPr>
          <p:cNvSpPr/>
          <p:nvPr/>
        </p:nvSpPr>
        <p:spPr>
          <a:xfrm>
            <a:off x="-312289" y="3017205"/>
            <a:ext cx="764833" cy="14211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A08F22E0-E4BC-47CE-BF14-2D2F914AE488}"/>
              </a:ext>
            </a:extLst>
          </p:cNvPr>
          <p:cNvSpPr txBox="1"/>
          <p:nvPr/>
        </p:nvSpPr>
        <p:spPr>
          <a:xfrm>
            <a:off x="6899048" y="2484734"/>
            <a:ext cx="1677061" cy="1477328"/>
          </a:xfrm>
          <a:prstGeom prst="rect">
            <a:avLst/>
          </a:prstGeom>
          <a:noFill/>
        </p:spPr>
        <p:txBody>
          <a:bodyPr wrap="square">
            <a:spAutoFit/>
          </a:bodyPr>
          <a:lstStyle/>
          <a:p>
            <a:r>
              <a:rPr lang="en-US" sz="1800" dirty="0"/>
              <a:t>*Highlighted steps can add on multiple months per step.</a:t>
            </a:r>
          </a:p>
        </p:txBody>
      </p:sp>
      <p:sp>
        <p:nvSpPr>
          <p:cNvPr id="2" name="TextBox 1">
            <a:extLst>
              <a:ext uri="{FF2B5EF4-FFF2-40B4-BE49-F238E27FC236}">
                <a16:creationId xmlns:a16="http://schemas.microsoft.com/office/drawing/2014/main" id="{77EDC33F-8433-47EC-A259-EC1D3D36D2BD}"/>
              </a:ext>
            </a:extLst>
          </p:cNvPr>
          <p:cNvSpPr txBox="1"/>
          <p:nvPr/>
        </p:nvSpPr>
        <p:spPr>
          <a:xfrm>
            <a:off x="994299" y="5482767"/>
            <a:ext cx="5149049" cy="646331"/>
          </a:xfrm>
          <a:prstGeom prst="rect">
            <a:avLst/>
          </a:prstGeom>
          <a:noFill/>
        </p:spPr>
        <p:txBody>
          <a:bodyPr wrap="square" rtlCol="0">
            <a:spAutoFit/>
          </a:bodyPr>
          <a:lstStyle/>
          <a:p>
            <a:r>
              <a:rPr lang="en-US" dirty="0"/>
              <a:t>*Termination of a Major mirrors this process with additional notification to SACS Director</a:t>
            </a:r>
          </a:p>
        </p:txBody>
      </p:sp>
    </p:spTree>
    <p:extLst>
      <p:ext uri="{BB962C8B-B14F-4D97-AF65-F5344CB8AC3E}">
        <p14:creationId xmlns:p14="http://schemas.microsoft.com/office/powerpoint/2010/main" val="2351757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786244" y="0"/>
            <a:ext cx="12308114" cy="6923314"/>
          </a:xfrm>
          <a:prstGeom prst="rect">
            <a:avLst/>
          </a:prstGeom>
        </p:spPr>
      </p:pic>
      <p:sp>
        <p:nvSpPr>
          <p:cNvPr id="7" name="TextBox 6"/>
          <p:cNvSpPr txBox="1"/>
          <p:nvPr/>
        </p:nvSpPr>
        <p:spPr>
          <a:xfrm>
            <a:off x="-44605" y="806162"/>
            <a:ext cx="4757712" cy="334707"/>
          </a:xfrm>
          <a:prstGeom prst="rect">
            <a:avLst/>
          </a:prstGeom>
          <a:noFill/>
        </p:spPr>
        <p:txBody>
          <a:bodyPr wrap="square" rtlCol="0">
            <a:spAutoFit/>
          </a:bodyPr>
          <a:lstStyle/>
          <a:p>
            <a:r>
              <a:rPr lang="en-US" sz="1575" b="1" dirty="0">
                <a:solidFill>
                  <a:srgbClr val="F37021"/>
                </a:solidFill>
                <a:latin typeface="Gentona SemiBold" charset="0"/>
                <a:ea typeface="Gentona SemiBold" charset="0"/>
                <a:cs typeface="Gentona SemiBold" charset="0"/>
              </a:rPr>
              <a:t>Example: Changing the Name of a Major</a:t>
            </a:r>
          </a:p>
        </p:txBody>
      </p:sp>
      <p:cxnSp>
        <p:nvCxnSpPr>
          <p:cNvPr id="10" name="Straight Connector 9"/>
          <p:cNvCxnSpPr/>
          <p:nvPr/>
        </p:nvCxnSpPr>
        <p:spPr>
          <a:xfrm>
            <a:off x="-44605" y="1232757"/>
            <a:ext cx="3378820" cy="0"/>
          </a:xfrm>
          <a:prstGeom prst="line">
            <a:avLst/>
          </a:prstGeom>
          <a:ln w="12700">
            <a:solidFill>
              <a:srgbClr val="F37021"/>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7888009" y="-99021"/>
            <a:ext cx="590306" cy="665080"/>
          </a:xfrm>
          <a:prstGeom prst="rect">
            <a:avLst/>
          </a:prstGeom>
          <a:solidFill>
            <a:srgbClr val="F370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11" name="Picture 10"/>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7997768" y="203380"/>
            <a:ext cx="356938" cy="241310"/>
          </a:xfrm>
          <a:prstGeom prst="rect">
            <a:avLst/>
          </a:prstGeom>
        </p:spPr>
      </p:pic>
      <p:sp>
        <p:nvSpPr>
          <p:cNvPr id="14" name="TextBox 13">
            <a:extLst>
              <a:ext uri="{FF2B5EF4-FFF2-40B4-BE49-F238E27FC236}">
                <a16:creationId xmlns:a16="http://schemas.microsoft.com/office/drawing/2014/main" id="{EAEBDB20-CFF4-4029-A66B-9A16055B1B36}"/>
              </a:ext>
            </a:extLst>
          </p:cNvPr>
          <p:cNvSpPr txBox="1"/>
          <p:nvPr/>
        </p:nvSpPr>
        <p:spPr>
          <a:xfrm>
            <a:off x="1628078" y="444872"/>
            <a:ext cx="5887844" cy="242374"/>
          </a:xfrm>
          <a:prstGeom prst="rect">
            <a:avLst/>
          </a:prstGeom>
          <a:noFill/>
        </p:spPr>
        <p:txBody>
          <a:bodyPr wrap="square" rtlCol="0">
            <a:spAutoFit/>
          </a:bodyPr>
          <a:lstStyle/>
          <a:p>
            <a:pPr algn="ctr"/>
            <a:r>
              <a:rPr lang="en-US" sz="975" b="1" spc="255" dirty="0">
                <a:solidFill>
                  <a:srgbClr val="0021A5"/>
                </a:solidFill>
                <a:latin typeface="Gentona SemiBold" charset="0"/>
                <a:ea typeface="Gentona SemiBold" charset="0"/>
                <a:cs typeface="Gentona SemiBold" charset="0"/>
              </a:rPr>
              <a:t>Modification Requests</a:t>
            </a:r>
          </a:p>
        </p:txBody>
      </p:sp>
      <p:sp>
        <p:nvSpPr>
          <p:cNvPr id="17" name="TextBox 16">
            <a:extLst>
              <a:ext uri="{FF2B5EF4-FFF2-40B4-BE49-F238E27FC236}">
                <a16:creationId xmlns:a16="http://schemas.microsoft.com/office/drawing/2014/main" id="{036D1F4E-66C8-475B-AFB9-25F0A7224521}"/>
              </a:ext>
            </a:extLst>
          </p:cNvPr>
          <p:cNvSpPr txBox="1"/>
          <p:nvPr/>
        </p:nvSpPr>
        <p:spPr>
          <a:xfrm>
            <a:off x="994299" y="1402363"/>
            <a:ext cx="6214368" cy="369332"/>
          </a:xfrm>
          <a:prstGeom prst="rect">
            <a:avLst/>
          </a:prstGeom>
          <a:noFill/>
        </p:spPr>
        <p:txBody>
          <a:bodyPr wrap="square">
            <a:spAutoFit/>
          </a:bodyPr>
          <a:lstStyle/>
          <a:p>
            <a:endParaRPr lang="en-US" dirty="0">
              <a:latin typeface="Gentona Book"/>
            </a:endParaRPr>
          </a:p>
        </p:txBody>
      </p:sp>
      <p:sp>
        <p:nvSpPr>
          <p:cNvPr id="12" name="Arrow: Right 11">
            <a:extLst>
              <a:ext uri="{FF2B5EF4-FFF2-40B4-BE49-F238E27FC236}">
                <a16:creationId xmlns:a16="http://schemas.microsoft.com/office/drawing/2014/main" id="{79FEB2DE-32E5-4DA5-9D36-7C6F72393B30}"/>
              </a:ext>
            </a:extLst>
          </p:cNvPr>
          <p:cNvSpPr/>
          <p:nvPr/>
        </p:nvSpPr>
        <p:spPr>
          <a:xfrm>
            <a:off x="-116763" y="3216391"/>
            <a:ext cx="764833" cy="14211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Right 12">
            <a:extLst>
              <a:ext uri="{FF2B5EF4-FFF2-40B4-BE49-F238E27FC236}">
                <a16:creationId xmlns:a16="http://schemas.microsoft.com/office/drawing/2014/main" id="{5517821D-89FA-417A-BB11-277ECC6930EB}"/>
              </a:ext>
            </a:extLst>
          </p:cNvPr>
          <p:cNvSpPr/>
          <p:nvPr/>
        </p:nvSpPr>
        <p:spPr>
          <a:xfrm>
            <a:off x="-116763" y="3457052"/>
            <a:ext cx="764833" cy="14211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A08F22E0-E4BC-47CE-BF14-2D2F914AE488}"/>
              </a:ext>
            </a:extLst>
          </p:cNvPr>
          <p:cNvSpPr txBox="1"/>
          <p:nvPr/>
        </p:nvSpPr>
        <p:spPr>
          <a:xfrm>
            <a:off x="6771168" y="2386876"/>
            <a:ext cx="1489507" cy="1477328"/>
          </a:xfrm>
          <a:prstGeom prst="rect">
            <a:avLst/>
          </a:prstGeom>
          <a:noFill/>
        </p:spPr>
        <p:txBody>
          <a:bodyPr wrap="square">
            <a:spAutoFit/>
          </a:bodyPr>
          <a:lstStyle/>
          <a:p>
            <a:r>
              <a:rPr lang="en-US" sz="1800" dirty="0"/>
              <a:t>*Highlighted steps </a:t>
            </a:r>
            <a:r>
              <a:rPr lang="en-US" dirty="0"/>
              <a:t>can</a:t>
            </a:r>
            <a:r>
              <a:rPr lang="en-US" sz="1800" dirty="0"/>
              <a:t> add on multiple months per step.</a:t>
            </a:r>
          </a:p>
        </p:txBody>
      </p:sp>
      <p:sp>
        <p:nvSpPr>
          <p:cNvPr id="16" name="TextBox 15">
            <a:extLst>
              <a:ext uri="{FF2B5EF4-FFF2-40B4-BE49-F238E27FC236}">
                <a16:creationId xmlns:a16="http://schemas.microsoft.com/office/drawing/2014/main" id="{920D20BB-937C-45F5-B9AF-40366CA21947}"/>
              </a:ext>
            </a:extLst>
          </p:cNvPr>
          <p:cNvSpPr txBox="1"/>
          <p:nvPr/>
        </p:nvSpPr>
        <p:spPr>
          <a:xfrm>
            <a:off x="648070" y="1402362"/>
            <a:ext cx="6123098" cy="4401205"/>
          </a:xfrm>
          <a:prstGeom prst="rect">
            <a:avLst/>
          </a:prstGeom>
          <a:noFill/>
        </p:spPr>
        <p:txBody>
          <a:bodyPr wrap="square">
            <a:spAutoFit/>
          </a:bodyPr>
          <a:lstStyle/>
          <a:p>
            <a:pPr>
              <a:buFont typeface="+mj-lt"/>
              <a:buAutoNum type="arabicPeriod"/>
            </a:pPr>
            <a:r>
              <a:rPr lang="en-US" sz="1400" b="1" dirty="0"/>
              <a:t>Department </a:t>
            </a:r>
            <a:r>
              <a:rPr lang="en-US" sz="1400" dirty="0"/>
              <a:t>(Approval is required from the Chair or other designated approver for the department that will offer the academic program, typically following review by the department curriculum committee.)</a:t>
            </a:r>
          </a:p>
          <a:p>
            <a:pPr>
              <a:buFont typeface="+mj-lt"/>
              <a:buAutoNum type="arabicPeriod"/>
            </a:pPr>
            <a:r>
              <a:rPr lang="en-US" sz="1400" b="1" dirty="0"/>
              <a:t>College </a:t>
            </a:r>
            <a:r>
              <a:rPr lang="en-US" sz="1400" dirty="0"/>
              <a:t>(Approval is required from the Dean or other designated approver for the college or unit in the preceding step, typically following review by the college curriculum committee.)</a:t>
            </a:r>
          </a:p>
          <a:p>
            <a:pPr>
              <a:buFont typeface="+mj-lt"/>
              <a:buAutoNum type="arabicPeriod"/>
            </a:pPr>
            <a:r>
              <a:rPr lang="en-US" sz="1400" b="1" dirty="0"/>
              <a:t>APUG </a:t>
            </a:r>
            <a:r>
              <a:rPr lang="en-US" sz="1400" dirty="0"/>
              <a:t>(Approval is required by the Associate Provost for Undergraduate Affairs.)</a:t>
            </a:r>
          </a:p>
          <a:p>
            <a:pPr>
              <a:buFont typeface="+mj-lt"/>
              <a:buAutoNum type="arabicPeriod"/>
            </a:pPr>
            <a:r>
              <a:rPr lang="en-US" sz="1400" b="1" dirty="0"/>
              <a:t>UCC </a:t>
            </a:r>
            <a:r>
              <a:rPr lang="en-US" sz="1400" dirty="0"/>
              <a:t>(Approval is required from the University Curriculum Committee.)</a:t>
            </a:r>
          </a:p>
          <a:p>
            <a:pPr>
              <a:buFont typeface="+mj-lt"/>
              <a:buAutoNum type="arabicPeriod"/>
            </a:pPr>
            <a:r>
              <a:rPr lang="en-US" sz="1400" b="1" dirty="0">
                <a:highlight>
                  <a:srgbClr val="FFFF00"/>
                </a:highlight>
              </a:rPr>
              <a:t>FSSC</a:t>
            </a:r>
            <a:r>
              <a:rPr lang="en-US" sz="1400" dirty="0">
                <a:highlight>
                  <a:srgbClr val="FFFF00"/>
                </a:highlight>
              </a:rPr>
              <a:t> (Approval is required from the Faculty Senate Steering Committee.)</a:t>
            </a:r>
          </a:p>
          <a:p>
            <a:pPr>
              <a:buFont typeface="+mj-lt"/>
              <a:buAutoNum type="arabicPeriod"/>
            </a:pPr>
            <a:r>
              <a:rPr lang="en-US" sz="1400" b="1" dirty="0">
                <a:highlight>
                  <a:srgbClr val="FFFF00"/>
                </a:highlight>
              </a:rPr>
              <a:t>Senate </a:t>
            </a:r>
            <a:r>
              <a:rPr lang="en-US" sz="1400" dirty="0">
                <a:highlight>
                  <a:srgbClr val="FFFF00"/>
                </a:highlight>
              </a:rPr>
              <a:t>(Approval is required from the Faculty Senate.)</a:t>
            </a:r>
          </a:p>
          <a:p>
            <a:pPr>
              <a:buFont typeface="+mj-lt"/>
              <a:buAutoNum type="arabicPeriod"/>
            </a:pPr>
            <a:r>
              <a:rPr lang="en-US" sz="1400" b="1" dirty="0"/>
              <a:t>AA </a:t>
            </a:r>
            <a:r>
              <a:rPr lang="en-US" sz="1400" dirty="0"/>
              <a:t>(Approval is required from Academic Affairs.)</a:t>
            </a:r>
          </a:p>
          <a:p>
            <a:pPr>
              <a:buFont typeface="+mj-lt"/>
              <a:buAutoNum type="arabicPeriod"/>
            </a:pPr>
            <a:r>
              <a:rPr lang="en-US" sz="1400" b="1" dirty="0"/>
              <a:t>BOT </a:t>
            </a:r>
            <a:r>
              <a:rPr lang="en-US" sz="1400" dirty="0"/>
              <a:t>[N] (The Board of Trustees is notified of the request.)</a:t>
            </a:r>
          </a:p>
          <a:p>
            <a:pPr>
              <a:buFont typeface="+mj-lt"/>
              <a:buAutoNum type="arabicPeriod"/>
            </a:pPr>
            <a:r>
              <a:rPr lang="en-US" sz="1400" b="1" dirty="0"/>
              <a:t>OUR </a:t>
            </a:r>
            <a:r>
              <a:rPr lang="en-US" sz="1400" dirty="0"/>
              <a:t>(Approval is required from the Office of the University Registrar.)</a:t>
            </a:r>
          </a:p>
          <a:p>
            <a:pPr>
              <a:buFont typeface="+mj-lt"/>
              <a:buAutoNum type="arabicPeriod"/>
            </a:pPr>
            <a:r>
              <a:rPr lang="en-US" sz="1400" b="1" dirty="0"/>
              <a:t>OIPR </a:t>
            </a:r>
            <a:r>
              <a:rPr lang="en-US" sz="1400" dirty="0"/>
              <a:t>[N] (The Office of Institutional Planning and Research is notified of the request.)</a:t>
            </a:r>
          </a:p>
          <a:p>
            <a:pPr>
              <a:buFont typeface="+mj-lt"/>
              <a:buAutoNum type="arabicPeriod"/>
            </a:pPr>
            <a:r>
              <a:rPr lang="en-US" sz="1400" b="1" dirty="0"/>
              <a:t>SASS </a:t>
            </a:r>
            <a:r>
              <a:rPr lang="en-US" sz="1400" dirty="0"/>
              <a:t>(The change will be entered into the Student Academic Support System, effective in the term approved for the request.)</a:t>
            </a:r>
          </a:p>
          <a:p>
            <a:pPr>
              <a:buFont typeface="+mj-lt"/>
              <a:buAutoNum type="arabicPeriod"/>
            </a:pPr>
            <a:r>
              <a:rPr lang="en-US" sz="1400" b="1" dirty="0"/>
              <a:t>CAT </a:t>
            </a:r>
            <a:r>
              <a:rPr lang="en-US" sz="1400" dirty="0"/>
              <a:t>(The change will be entered into the undergraduate catalog, effective in the term approved for the request.)</a:t>
            </a:r>
          </a:p>
          <a:p>
            <a:pPr>
              <a:buFont typeface="+mj-lt"/>
              <a:buAutoNum type="arabicPeriod"/>
            </a:pPr>
            <a:r>
              <a:rPr lang="en-US" sz="1400" b="1" dirty="0"/>
              <a:t>College </a:t>
            </a:r>
            <a:r>
              <a:rPr lang="en-US" sz="1400" dirty="0"/>
              <a:t>[N] (The College is notified of request approval.)</a:t>
            </a:r>
          </a:p>
        </p:txBody>
      </p:sp>
    </p:spTree>
    <p:extLst>
      <p:ext uri="{BB962C8B-B14F-4D97-AF65-F5344CB8AC3E}">
        <p14:creationId xmlns:p14="http://schemas.microsoft.com/office/powerpoint/2010/main" val="667426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582057" y="-32657"/>
            <a:ext cx="12308114" cy="6923314"/>
          </a:xfrm>
          <a:prstGeom prst="rect">
            <a:avLst/>
          </a:prstGeom>
        </p:spPr>
      </p:pic>
      <p:sp>
        <p:nvSpPr>
          <p:cNvPr id="7" name="TextBox 6"/>
          <p:cNvSpPr txBox="1"/>
          <p:nvPr/>
        </p:nvSpPr>
        <p:spPr>
          <a:xfrm>
            <a:off x="522392" y="898050"/>
            <a:ext cx="4757712" cy="334707"/>
          </a:xfrm>
          <a:prstGeom prst="rect">
            <a:avLst/>
          </a:prstGeom>
          <a:noFill/>
        </p:spPr>
        <p:txBody>
          <a:bodyPr wrap="square" rtlCol="0">
            <a:spAutoFit/>
          </a:bodyPr>
          <a:lstStyle/>
          <a:p>
            <a:r>
              <a:rPr lang="en-US" sz="1575" b="1" dirty="0">
                <a:solidFill>
                  <a:srgbClr val="F37021"/>
                </a:solidFill>
                <a:latin typeface="Gentona SemiBold" charset="0"/>
                <a:ea typeface="Gentona SemiBold" charset="0"/>
                <a:cs typeface="Gentona SemiBold" charset="0"/>
              </a:rPr>
              <a:t>Creating/Modifying a Concentration</a:t>
            </a:r>
          </a:p>
        </p:txBody>
      </p:sp>
      <p:cxnSp>
        <p:nvCxnSpPr>
          <p:cNvPr id="10" name="Straight Connector 9"/>
          <p:cNvCxnSpPr/>
          <p:nvPr/>
        </p:nvCxnSpPr>
        <p:spPr>
          <a:xfrm>
            <a:off x="-44605" y="1232757"/>
            <a:ext cx="3378820" cy="0"/>
          </a:xfrm>
          <a:prstGeom prst="line">
            <a:avLst/>
          </a:prstGeom>
          <a:ln w="12700">
            <a:solidFill>
              <a:srgbClr val="F37021"/>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7888009" y="-99021"/>
            <a:ext cx="590306" cy="665080"/>
          </a:xfrm>
          <a:prstGeom prst="rect">
            <a:avLst/>
          </a:prstGeom>
          <a:solidFill>
            <a:srgbClr val="F370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11" name="Picture 10"/>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7997768" y="203380"/>
            <a:ext cx="356938" cy="241310"/>
          </a:xfrm>
          <a:prstGeom prst="rect">
            <a:avLst/>
          </a:prstGeom>
        </p:spPr>
      </p:pic>
      <p:sp>
        <p:nvSpPr>
          <p:cNvPr id="14" name="TextBox 13">
            <a:extLst>
              <a:ext uri="{FF2B5EF4-FFF2-40B4-BE49-F238E27FC236}">
                <a16:creationId xmlns:a16="http://schemas.microsoft.com/office/drawing/2014/main" id="{EAEBDB20-CFF4-4029-A66B-9A16055B1B36}"/>
              </a:ext>
            </a:extLst>
          </p:cNvPr>
          <p:cNvSpPr txBox="1"/>
          <p:nvPr/>
        </p:nvSpPr>
        <p:spPr>
          <a:xfrm>
            <a:off x="1628078" y="444872"/>
            <a:ext cx="5887844" cy="242374"/>
          </a:xfrm>
          <a:prstGeom prst="rect">
            <a:avLst/>
          </a:prstGeom>
          <a:noFill/>
        </p:spPr>
        <p:txBody>
          <a:bodyPr wrap="square" rtlCol="0">
            <a:spAutoFit/>
          </a:bodyPr>
          <a:lstStyle/>
          <a:p>
            <a:pPr algn="ctr"/>
            <a:r>
              <a:rPr lang="en-US" sz="975" b="1" spc="255" dirty="0">
                <a:solidFill>
                  <a:srgbClr val="0021A5"/>
                </a:solidFill>
                <a:latin typeface="Gentona SemiBold" charset="0"/>
                <a:ea typeface="Gentona SemiBold" charset="0"/>
                <a:cs typeface="Gentona SemiBold" charset="0"/>
              </a:rPr>
              <a:t>Modify Concentration Requests</a:t>
            </a:r>
          </a:p>
        </p:txBody>
      </p:sp>
      <p:sp>
        <p:nvSpPr>
          <p:cNvPr id="15" name="TextBox 14">
            <a:extLst>
              <a:ext uri="{FF2B5EF4-FFF2-40B4-BE49-F238E27FC236}">
                <a16:creationId xmlns:a16="http://schemas.microsoft.com/office/drawing/2014/main" id="{038A3E2B-3C55-4A8C-A9B6-6D03C43CE65F}"/>
              </a:ext>
            </a:extLst>
          </p:cNvPr>
          <p:cNvSpPr txBox="1"/>
          <p:nvPr/>
        </p:nvSpPr>
        <p:spPr>
          <a:xfrm>
            <a:off x="1463040" y="1299121"/>
            <a:ext cx="6217920" cy="1754326"/>
          </a:xfrm>
          <a:prstGeom prst="rect">
            <a:avLst/>
          </a:prstGeom>
          <a:noFill/>
        </p:spPr>
        <p:txBody>
          <a:bodyPr wrap="square">
            <a:spAutoFit/>
          </a:bodyPr>
          <a:lstStyle/>
          <a:p>
            <a:pPr>
              <a:buFont typeface="Arial" panose="020B0604020202020204" pitchFamily="34" charset="0"/>
              <a:buChar char="•"/>
            </a:pPr>
            <a:r>
              <a:rPr lang="en-US" dirty="0"/>
              <a:t>A </a:t>
            </a:r>
            <a:r>
              <a:rPr lang="en-US" b="1" dirty="0"/>
              <a:t>concentration </a:t>
            </a:r>
            <a:r>
              <a:rPr lang="en-US" dirty="0"/>
              <a:t>is an organized curriculum within a graduate or professional major that enhances or complements the major in a manner which leads to specific educational or occupational goals. This process should be used to create a new concentration in an existing professional major.</a:t>
            </a:r>
          </a:p>
          <a:p>
            <a:endParaRPr lang="en-US" dirty="0"/>
          </a:p>
        </p:txBody>
      </p:sp>
      <p:sp>
        <p:nvSpPr>
          <p:cNvPr id="12" name="TextBox 11">
            <a:extLst>
              <a:ext uri="{FF2B5EF4-FFF2-40B4-BE49-F238E27FC236}">
                <a16:creationId xmlns:a16="http://schemas.microsoft.com/office/drawing/2014/main" id="{CA66A103-9A40-4311-B001-71A8F35E7E50}"/>
              </a:ext>
            </a:extLst>
          </p:cNvPr>
          <p:cNvSpPr txBox="1"/>
          <p:nvPr/>
        </p:nvSpPr>
        <p:spPr>
          <a:xfrm>
            <a:off x="854376" y="2867486"/>
            <a:ext cx="7435248" cy="3139321"/>
          </a:xfrm>
          <a:prstGeom prst="rect">
            <a:avLst/>
          </a:prstGeom>
          <a:noFill/>
        </p:spPr>
        <p:txBody>
          <a:bodyPr wrap="square">
            <a:spAutoFit/>
          </a:bodyPr>
          <a:lstStyle/>
          <a:p>
            <a:pPr>
              <a:buFont typeface="+mj-lt"/>
              <a:buAutoNum type="arabicPeriod"/>
            </a:pPr>
            <a:r>
              <a:rPr lang="en-US" b="1" dirty="0"/>
              <a:t>Department </a:t>
            </a:r>
            <a:r>
              <a:rPr lang="en-US" dirty="0"/>
              <a:t>(Approval is required from the Chair or other designated approver for the department that will offer the academic program, typically following review by the department curriculum committee.)</a:t>
            </a:r>
          </a:p>
          <a:p>
            <a:pPr>
              <a:buFont typeface="+mj-lt"/>
              <a:buAutoNum type="arabicPeriod"/>
            </a:pPr>
            <a:r>
              <a:rPr lang="en-US" b="1" dirty="0"/>
              <a:t>College </a:t>
            </a:r>
            <a:r>
              <a:rPr lang="en-US" dirty="0"/>
              <a:t>(Approval is required from the Dean or other designated approver for the college or unit in the preceding step, typically following review by the college curriculum committee.)</a:t>
            </a:r>
          </a:p>
          <a:p>
            <a:pPr>
              <a:buFont typeface="+mj-lt"/>
              <a:buAutoNum type="arabicPeriod"/>
            </a:pPr>
            <a:r>
              <a:rPr lang="en-US" b="1" dirty="0"/>
              <a:t>UCC </a:t>
            </a:r>
            <a:r>
              <a:rPr lang="en-US" dirty="0"/>
              <a:t>(Approval is required from the University Curriculum Committee.)</a:t>
            </a:r>
          </a:p>
          <a:p>
            <a:pPr>
              <a:buFont typeface="+mj-lt"/>
              <a:buAutoNum type="arabicPeriod"/>
            </a:pPr>
            <a:r>
              <a:rPr lang="en-US" b="1" dirty="0"/>
              <a:t>OUR </a:t>
            </a:r>
            <a:r>
              <a:rPr lang="en-US" dirty="0"/>
              <a:t>(Approval is required from the Office of the University Registrar.)</a:t>
            </a:r>
          </a:p>
          <a:p>
            <a:pPr>
              <a:buFont typeface="+mj-lt"/>
              <a:buAutoNum type="arabicPeriod"/>
            </a:pPr>
            <a:r>
              <a:rPr lang="en-US" b="1" dirty="0"/>
              <a:t>SASS </a:t>
            </a:r>
            <a:r>
              <a:rPr lang="en-US" dirty="0"/>
              <a:t>(This step is retained as part of the parallel undergraduate process.)</a:t>
            </a:r>
          </a:p>
          <a:p>
            <a:pPr>
              <a:buFont typeface="+mj-lt"/>
              <a:buAutoNum type="arabicPeriod"/>
            </a:pPr>
            <a:r>
              <a:rPr lang="en-US" b="1" dirty="0"/>
              <a:t>CAT </a:t>
            </a:r>
            <a:r>
              <a:rPr lang="en-US" dirty="0"/>
              <a:t>(This step is retained as part of the parallel undergraduate process.)</a:t>
            </a:r>
          </a:p>
          <a:p>
            <a:pPr>
              <a:buFont typeface="+mj-lt"/>
              <a:buAutoNum type="arabicPeriod"/>
            </a:pPr>
            <a:r>
              <a:rPr lang="en-US" b="1" dirty="0"/>
              <a:t>College </a:t>
            </a:r>
            <a:r>
              <a:rPr lang="en-US" dirty="0"/>
              <a:t>[N] (The College is notified of request approval.)</a:t>
            </a:r>
          </a:p>
        </p:txBody>
      </p:sp>
    </p:spTree>
    <p:extLst>
      <p:ext uri="{BB962C8B-B14F-4D97-AF65-F5344CB8AC3E}">
        <p14:creationId xmlns:p14="http://schemas.microsoft.com/office/powerpoint/2010/main" val="3043568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582057" y="-65314"/>
            <a:ext cx="12308114" cy="6923314"/>
          </a:xfrm>
          <a:prstGeom prst="rect">
            <a:avLst/>
          </a:prstGeom>
        </p:spPr>
      </p:pic>
      <p:sp>
        <p:nvSpPr>
          <p:cNvPr id="7" name="TextBox 6"/>
          <p:cNvSpPr txBox="1"/>
          <p:nvPr/>
        </p:nvSpPr>
        <p:spPr>
          <a:xfrm>
            <a:off x="451371" y="915354"/>
            <a:ext cx="4757712" cy="334707"/>
          </a:xfrm>
          <a:prstGeom prst="rect">
            <a:avLst/>
          </a:prstGeom>
          <a:noFill/>
        </p:spPr>
        <p:txBody>
          <a:bodyPr wrap="square" rtlCol="0">
            <a:spAutoFit/>
          </a:bodyPr>
          <a:lstStyle/>
          <a:p>
            <a:r>
              <a:rPr lang="en-US" sz="1575" b="1" dirty="0">
                <a:solidFill>
                  <a:srgbClr val="F37021"/>
                </a:solidFill>
                <a:latin typeface="Gentona SemiBold" charset="0"/>
                <a:ea typeface="Gentona SemiBold" charset="0"/>
                <a:cs typeface="Gentona SemiBold" charset="0"/>
              </a:rPr>
              <a:t>New/Modify Documentation	</a:t>
            </a:r>
          </a:p>
        </p:txBody>
      </p:sp>
      <p:cxnSp>
        <p:nvCxnSpPr>
          <p:cNvPr id="10" name="Straight Connector 9"/>
          <p:cNvCxnSpPr/>
          <p:nvPr/>
        </p:nvCxnSpPr>
        <p:spPr>
          <a:xfrm>
            <a:off x="-44605" y="1232757"/>
            <a:ext cx="3378820" cy="0"/>
          </a:xfrm>
          <a:prstGeom prst="line">
            <a:avLst/>
          </a:prstGeom>
          <a:ln w="12700">
            <a:solidFill>
              <a:srgbClr val="F37021"/>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7888009" y="-99021"/>
            <a:ext cx="590306" cy="665080"/>
          </a:xfrm>
          <a:prstGeom prst="rect">
            <a:avLst/>
          </a:prstGeom>
          <a:solidFill>
            <a:srgbClr val="F370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11" name="Picture 10"/>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7997768" y="203380"/>
            <a:ext cx="356938" cy="241310"/>
          </a:xfrm>
          <a:prstGeom prst="rect">
            <a:avLst/>
          </a:prstGeom>
        </p:spPr>
      </p:pic>
      <p:sp>
        <p:nvSpPr>
          <p:cNvPr id="14" name="TextBox 13">
            <a:extLst>
              <a:ext uri="{FF2B5EF4-FFF2-40B4-BE49-F238E27FC236}">
                <a16:creationId xmlns:a16="http://schemas.microsoft.com/office/drawing/2014/main" id="{EAEBDB20-CFF4-4029-A66B-9A16055B1B36}"/>
              </a:ext>
            </a:extLst>
          </p:cNvPr>
          <p:cNvSpPr txBox="1"/>
          <p:nvPr/>
        </p:nvSpPr>
        <p:spPr>
          <a:xfrm>
            <a:off x="1628078" y="444872"/>
            <a:ext cx="5887844" cy="242374"/>
          </a:xfrm>
          <a:prstGeom prst="rect">
            <a:avLst/>
          </a:prstGeom>
          <a:noFill/>
        </p:spPr>
        <p:txBody>
          <a:bodyPr wrap="square" rtlCol="0">
            <a:spAutoFit/>
          </a:bodyPr>
          <a:lstStyle/>
          <a:p>
            <a:pPr algn="ctr"/>
            <a:r>
              <a:rPr lang="en-US" sz="975" b="1" spc="255" dirty="0">
                <a:solidFill>
                  <a:srgbClr val="0021A5"/>
                </a:solidFill>
                <a:latin typeface="Gentona SemiBold" charset="0"/>
                <a:ea typeface="Gentona SemiBold" charset="0"/>
                <a:cs typeface="Gentona SemiBold" charset="0"/>
              </a:rPr>
              <a:t>Documentation Requests</a:t>
            </a:r>
          </a:p>
        </p:txBody>
      </p:sp>
      <p:sp>
        <p:nvSpPr>
          <p:cNvPr id="12" name="TextBox 11">
            <a:extLst>
              <a:ext uri="{FF2B5EF4-FFF2-40B4-BE49-F238E27FC236}">
                <a16:creationId xmlns:a16="http://schemas.microsoft.com/office/drawing/2014/main" id="{CA66A103-9A40-4311-B001-71A8F35E7E50}"/>
              </a:ext>
            </a:extLst>
          </p:cNvPr>
          <p:cNvSpPr txBox="1"/>
          <p:nvPr/>
        </p:nvSpPr>
        <p:spPr>
          <a:xfrm>
            <a:off x="747914" y="1574824"/>
            <a:ext cx="7435248" cy="4247317"/>
          </a:xfrm>
          <a:prstGeom prst="rect">
            <a:avLst/>
          </a:prstGeom>
          <a:noFill/>
        </p:spPr>
        <p:txBody>
          <a:bodyPr wrap="square">
            <a:spAutoFit/>
          </a:bodyPr>
          <a:lstStyle/>
          <a:p>
            <a:r>
              <a:rPr lang="en-US" dirty="0"/>
              <a:t>Required Documents:</a:t>
            </a:r>
          </a:p>
          <a:p>
            <a:pPr>
              <a:buFont typeface="+mj-lt"/>
              <a:buAutoNum type="arabicPeriod"/>
            </a:pPr>
            <a:endParaRPr lang="en-US" dirty="0"/>
          </a:p>
          <a:p>
            <a:pPr marL="285750" indent="-285750">
              <a:buFont typeface="Arial" panose="020B0604020202020204" pitchFamily="34" charset="0"/>
              <a:buChar char="•"/>
            </a:pPr>
            <a:r>
              <a:rPr lang="en-US" dirty="0"/>
              <a:t>    </a:t>
            </a:r>
            <a:r>
              <a:rPr lang="en-US" b="1" dirty="0"/>
              <a:t>Catalog copy </a:t>
            </a:r>
            <a:r>
              <a:rPr lang="en-US" dirty="0"/>
              <a:t>- catalog-style description of the concentration requirements for entry, requirements for completion, and a suggested semester-by-semester plan, prepared in Microsoft Word.</a:t>
            </a:r>
          </a:p>
          <a:p>
            <a:pPr marL="285750" indent="-285750">
              <a:buFont typeface="Arial" panose="020B0604020202020204" pitchFamily="34" charset="0"/>
              <a:buChar char="•"/>
            </a:pPr>
            <a:r>
              <a:rPr lang="en-US" b="1" dirty="0"/>
              <a:t>    Supporting documentation </a:t>
            </a:r>
            <a:r>
              <a:rPr lang="en-US" dirty="0"/>
              <a:t>- memos, emails, etc. from other units to provide evidence of the availability of courses that are required in the concentration and/or to provide evidence for support of the proposed concentration if there is clear or potential overlap or duplication of content.</a:t>
            </a:r>
          </a:p>
          <a:p>
            <a:pPr marL="285750" indent="-285750">
              <a:buFont typeface="Arial" panose="020B0604020202020204" pitchFamily="34" charset="0"/>
              <a:buChar char="•"/>
            </a:pPr>
            <a:r>
              <a:rPr lang="en-US" dirty="0"/>
              <a:t>The reviewing committees will need reference documents to understand the changes. While there is not a “professional” catalog currently, the current best practice is to use a model curriculum with tracked changes enabled. Additional samples of plans or an academic year(s) may also be asked for by a committee.  </a:t>
            </a:r>
          </a:p>
        </p:txBody>
      </p:sp>
    </p:spTree>
    <p:extLst>
      <p:ext uri="{BB962C8B-B14F-4D97-AF65-F5344CB8AC3E}">
        <p14:creationId xmlns:p14="http://schemas.microsoft.com/office/powerpoint/2010/main" val="8635524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0DA634C24F86A43BA58158C905E0AD3" ma:contentTypeVersion="4" ma:contentTypeDescription="Create a new document." ma:contentTypeScope="" ma:versionID="707d384a75bc3f2c02322a28c1de1836">
  <xsd:schema xmlns:xsd="http://www.w3.org/2001/XMLSchema" xmlns:xs="http://www.w3.org/2001/XMLSchema" xmlns:p="http://schemas.microsoft.com/office/2006/metadata/properties" xmlns:ns2="2150027a-34ff-44ee-8c3a-9d0766a0f335" targetNamespace="http://schemas.microsoft.com/office/2006/metadata/properties" ma:root="true" ma:fieldsID="8b1ca8beebe6d9ea21c30ebd13fe29e4" ns2:_="">
    <xsd:import namespace="2150027a-34ff-44ee-8c3a-9d0766a0f33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50027a-34ff-44ee-8c3a-9d0766a0f33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CA431E7-0D4C-41D4-9057-23EF7B2956DE}"/>
</file>

<file path=customXml/itemProps2.xml><?xml version="1.0" encoding="utf-8"?>
<ds:datastoreItem xmlns:ds="http://schemas.openxmlformats.org/officeDocument/2006/customXml" ds:itemID="{22156482-DFF3-4F7B-8F9D-E957BB9E8A31}"/>
</file>

<file path=customXml/itemProps3.xml><?xml version="1.0" encoding="utf-8"?>
<ds:datastoreItem xmlns:ds="http://schemas.openxmlformats.org/officeDocument/2006/customXml" ds:itemID="{160E6DDC-B811-4DD6-BA4C-79DAA7E20024}"/>
</file>

<file path=docProps/app.xml><?xml version="1.0" encoding="utf-8"?>
<Properties xmlns="http://schemas.openxmlformats.org/officeDocument/2006/extended-properties" xmlns:vt="http://schemas.openxmlformats.org/officeDocument/2006/docPropsVTypes">
  <Template>Office Theme</Template>
  <TotalTime>2573</TotalTime>
  <Words>1284</Words>
  <Application>Microsoft Office PowerPoint</Application>
  <PresentationFormat>On-screen Show (4:3)</PresentationFormat>
  <Paragraphs>89</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Gentona Book</vt:lpstr>
      <vt:lpstr>Gentona SemiBold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Microsoft Office User</dc:creator>
  <cp:keywords/>
  <dc:description/>
  <cp:lastModifiedBy>Griffith,Casey Todd</cp:lastModifiedBy>
  <cp:revision>70</cp:revision>
  <dcterms:created xsi:type="dcterms:W3CDTF">2018-03-15T14:48:50Z</dcterms:created>
  <dcterms:modified xsi:type="dcterms:W3CDTF">2021-06-23T15:17:29Z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0x01010000DA634C24F86A43BA58158C905E0AD3</vt:lpwstr>
  </property>
</Properties>
</file>